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8"/>
  </p:notesMasterIdLst>
  <p:handoutMasterIdLst>
    <p:handoutMasterId r:id="rId19"/>
  </p:handoutMasterIdLst>
  <p:sldIdLst>
    <p:sldId id="256" r:id="rId2"/>
    <p:sldId id="883" r:id="rId3"/>
    <p:sldId id="930" r:id="rId4"/>
    <p:sldId id="931" r:id="rId5"/>
    <p:sldId id="924" r:id="rId6"/>
    <p:sldId id="902" r:id="rId7"/>
    <p:sldId id="885" r:id="rId8"/>
    <p:sldId id="886" r:id="rId9"/>
    <p:sldId id="896" r:id="rId10"/>
    <p:sldId id="932" r:id="rId11"/>
    <p:sldId id="927" r:id="rId12"/>
    <p:sldId id="901" r:id="rId13"/>
    <p:sldId id="912" r:id="rId14"/>
    <p:sldId id="919" r:id="rId15"/>
    <p:sldId id="933" r:id="rId16"/>
    <p:sldId id="897" r:id="rId17"/>
  </p:sldIdLst>
  <p:sldSz cx="9906000" cy="6858000" type="A4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71D"/>
    <a:srgbClr val="1E4B7C"/>
    <a:srgbClr val="577143"/>
    <a:srgbClr val="D3E0CA"/>
    <a:srgbClr val="C5D5B9"/>
    <a:srgbClr val="E0EADA"/>
    <a:srgbClr val="A4BD91"/>
    <a:srgbClr val="24B7C6"/>
    <a:srgbClr val="ECD788"/>
    <a:srgbClr val="EC9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97163" autoAdjust="0"/>
  </p:normalViewPr>
  <p:slideViewPr>
    <p:cSldViewPr snapToGrid="0">
      <p:cViewPr>
        <p:scale>
          <a:sx n="80" d="100"/>
          <a:sy n="80" d="100"/>
        </p:scale>
        <p:origin x="-2384" y="-592"/>
      </p:cViewPr>
      <p:guideLst>
        <p:guide orient="horz" pos="520"/>
        <p:guide pos="3117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666" y="-12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62848" cy="47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0" tIns="44895" rIns="89790" bIns="44895" numCol="1" anchor="t" anchorCtr="0" compatLnSpc="1">
            <a:prstTxWarp prst="textNoShape">
              <a:avLst/>
            </a:prstTxWarp>
          </a:bodyPr>
          <a:lstStyle>
            <a:lvl1pPr defTabSz="896560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925" y="4"/>
            <a:ext cx="2962848" cy="47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0" tIns="44895" rIns="89790" bIns="44895" numCol="1" anchor="t" anchorCtr="0" compatLnSpc="1">
            <a:prstTxWarp prst="textNoShape">
              <a:avLst/>
            </a:prstTxWarp>
          </a:bodyPr>
          <a:lstStyle>
            <a:lvl1pPr algn="r" defTabSz="896560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4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52380"/>
            <a:ext cx="2962848" cy="46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0" tIns="44895" rIns="89790" bIns="44895" numCol="1" anchor="b" anchorCtr="0" compatLnSpc="1">
            <a:prstTxWarp prst="textNoShape">
              <a:avLst/>
            </a:prstTxWarp>
          </a:bodyPr>
          <a:lstStyle>
            <a:lvl1pPr defTabSz="896560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84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925" y="9452380"/>
            <a:ext cx="2962848" cy="46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0" tIns="44895" rIns="89790" bIns="44895" numCol="1" anchor="b" anchorCtr="0" compatLnSpc="1">
            <a:prstTxWarp prst="textNoShape">
              <a:avLst/>
            </a:prstTxWarp>
          </a:bodyPr>
          <a:lstStyle>
            <a:lvl1pPr algn="r" defTabSz="896560">
              <a:defRPr sz="1100"/>
            </a:lvl1pPr>
          </a:lstStyle>
          <a:p>
            <a:pPr>
              <a:defRPr/>
            </a:pPr>
            <a:fld id="{7105CEE7-BAE7-42A8-BB32-FC07E634767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9853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2162" cy="49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0" tIns="44895" rIns="89790" bIns="44895" numCol="1" anchor="t" anchorCtr="0" compatLnSpc="1">
            <a:prstTxWarp prst="textNoShape">
              <a:avLst/>
            </a:prstTxWarp>
          </a:bodyPr>
          <a:lstStyle>
            <a:lvl1pPr defTabSz="89656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161" y="0"/>
            <a:ext cx="2943753" cy="49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0" tIns="44895" rIns="89790" bIns="44895" numCol="1" anchor="t" anchorCtr="0" compatLnSpc="1">
            <a:prstTxWarp prst="textNoShape">
              <a:avLst/>
            </a:prstTxWarp>
          </a:bodyPr>
          <a:lstStyle>
            <a:lvl1pPr algn="r" defTabSz="89656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6125"/>
            <a:ext cx="538003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8708"/>
            <a:ext cx="5435600" cy="446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0" tIns="44895" rIns="89790" bIns="44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5749"/>
            <a:ext cx="2942162" cy="49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0" tIns="44895" rIns="89790" bIns="44895" numCol="1" anchor="b" anchorCtr="0" compatLnSpc="1">
            <a:prstTxWarp prst="textNoShape">
              <a:avLst/>
            </a:prstTxWarp>
          </a:bodyPr>
          <a:lstStyle>
            <a:lvl1pPr defTabSz="896560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161" y="9435749"/>
            <a:ext cx="2943753" cy="49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0" tIns="44895" rIns="89790" bIns="44895" numCol="1" anchor="b" anchorCtr="0" compatLnSpc="1">
            <a:prstTxWarp prst="textNoShape">
              <a:avLst/>
            </a:prstTxWarp>
          </a:bodyPr>
          <a:lstStyle>
            <a:lvl1pPr algn="r" defTabSz="896560">
              <a:defRPr sz="1100">
                <a:latin typeface="Arial" charset="0"/>
              </a:defRPr>
            </a:lvl1pPr>
          </a:lstStyle>
          <a:p>
            <a:pPr>
              <a:defRPr/>
            </a:pPr>
            <a:fld id="{5B47EC16-A743-4A58-AAF9-1062D0339F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25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656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64280" indent="-293956" defTabSz="89656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75816" indent="-235164" defTabSz="89656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46142" indent="-235164" defTabSz="89656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16470" indent="-235164" defTabSz="89656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86796" indent="-235164" defTabSz="89656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3057123" indent="-235164" defTabSz="89656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527449" indent="-235164" defTabSz="89656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997776" indent="-235164" defTabSz="89656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72A8ED-8AE0-4484-97BF-045BD642BCFC}" type="slidenum">
              <a:rPr lang="de-DE" sz="1100">
                <a:latin typeface="Arial" charset="0"/>
              </a:rPr>
              <a:pPr eaLnBrk="1" hangingPunct="1"/>
              <a:t>1</a:t>
            </a:fld>
            <a:endParaRPr lang="de-DE" sz="110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6125"/>
            <a:ext cx="5380038" cy="3725863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990234"/>
            <a:ext cx="8420100" cy="1371600"/>
          </a:xfrm>
        </p:spPr>
        <p:txBody>
          <a:bodyPr lIns="91440" tIns="45720" rIns="91440" bIns="45720" anchor="b"/>
          <a:lstStyle>
            <a:lvl1pPr>
              <a:defRPr sz="19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8450" y="3429000"/>
            <a:ext cx="75946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034"/>
            <a:ext cx="206375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8034"/>
            <a:ext cx="31369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9300" y="6248034"/>
            <a:ext cx="206375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37B5B6AB-6BFF-43E0-937A-18D941C38B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52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22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84533" y="0"/>
            <a:ext cx="2421467" cy="661950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7842" y="0"/>
            <a:ext cx="7046559" cy="661950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6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6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933" y="4407145"/>
            <a:ext cx="8420100" cy="13617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1933" y="2906958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559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2875" y="587986"/>
            <a:ext cx="4609042" cy="6031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2050" y="587986"/>
            <a:ext cx="4609042" cy="6031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86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76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358"/>
            <a:ext cx="4377444" cy="6396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997"/>
            <a:ext cx="4377444" cy="39510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3259" y="1535358"/>
            <a:ext cx="4377442" cy="6396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3259" y="2174997"/>
            <a:ext cx="4377442" cy="39510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62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90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68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2562"/>
            <a:ext cx="3258433" cy="11627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2562"/>
            <a:ext cx="5537728" cy="5853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344"/>
            <a:ext cx="3258433" cy="4690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431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2219" y="4800600"/>
            <a:ext cx="5943600" cy="567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2219" y="613263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2219" y="5367704"/>
            <a:ext cx="5943600" cy="804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063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8"/>
          <p:cNvSpPr>
            <a:spLocks noChangeArrowheads="1"/>
          </p:cNvSpPr>
          <p:nvPr userDrawn="1"/>
        </p:nvSpPr>
        <p:spPr bwMode="auto">
          <a:xfrm>
            <a:off x="0" y="6668965"/>
            <a:ext cx="9906000" cy="1890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000"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2874" y="1052736"/>
            <a:ext cx="9438217" cy="556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217842" y="0"/>
            <a:ext cx="9688159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2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6" Type="http://schemas.microsoft.com/office/2007/relationships/hdphoto" Target="../media/hdphoto2.wdp"/><Relationship Id="rId7" Type="http://schemas.openxmlformats.org/officeDocument/2006/relationships/image" Target="../media/image15.png"/><Relationship Id="rId8" Type="http://schemas.microsoft.com/office/2007/relationships/hdphoto" Target="../media/hdphoto3.wdp"/><Relationship Id="rId9" Type="http://schemas.openxmlformats.org/officeDocument/2006/relationships/image" Target="../media/image16.png"/><Relationship Id="rId10" Type="http://schemas.microsoft.com/office/2007/relationships/hdphoto" Target="../media/hdphoto4.wdp"/><Relationship Id="rId11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8377"/>
            <a:ext cx="9906000" cy="592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54"/>
          <p:cNvSpPr>
            <a:spLocks noChangeArrowheads="1"/>
          </p:cNvSpPr>
          <p:nvPr/>
        </p:nvSpPr>
        <p:spPr bwMode="auto">
          <a:xfrm>
            <a:off x="3604683" y="3178419"/>
            <a:ext cx="99060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1556986" y="5729288"/>
            <a:ext cx="6865408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800" b="1" dirty="0">
                <a:latin typeface="Calibri" panose="020F0502020204030204" pitchFamily="34" charset="0"/>
              </a:rPr>
              <a:t>Max Schachinger</a:t>
            </a:r>
          </a:p>
          <a:p>
            <a:pPr algn="ctr">
              <a:defRPr/>
            </a:pPr>
            <a:r>
              <a:rPr lang="de-DE" sz="1400" b="1" dirty="0">
                <a:latin typeface="Calibri" panose="020F0502020204030204" pitchFamily="34" charset="0"/>
              </a:rPr>
              <a:t>Geschäftsführer Schachinger Logistik</a:t>
            </a:r>
            <a:r>
              <a:rPr lang="de-DE" sz="1800" b="1" dirty="0">
                <a:latin typeface="Calibri" panose="020F0502020204030204" pitchFamily="34" charset="0"/>
              </a:rPr>
              <a:t/>
            </a:r>
            <a:br>
              <a:rPr lang="de-DE" sz="1800" b="1" dirty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sz="1800" b="1" dirty="0" smtClean="0">
                <a:latin typeface="Calibri" panose="020F0502020204030204" pitchFamily="34" charset="0"/>
              </a:rPr>
              <a:t> </a:t>
            </a:r>
            <a:endParaRPr lang="de-DE" sz="1800" b="1" dirty="0">
              <a:latin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2564904"/>
            <a:ext cx="990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de-D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Evolution im Warehouse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" name="Picture 2" descr="F:\NEUE CD AB 2011\LOGOs\Logistik_logo 2012\SCHACH_logistik_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548" y="90142"/>
            <a:ext cx="3037932" cy="10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2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2558632"/>
            <a:ext cx="4627912" cy="20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4612222"/>
            <a:ext cx="9981235" cy="224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17842" y="0"/>
            <a:ext cx="9688159" cy="836712"/>
          </a:xfrm>
        </p:spPr>
        <p:txBody>
          <a:bodyPr anchor="t"/>
          <a:lstStyle/>
          <a:p>
            <a:r>
              <a:rPr lang="de-DE" dirty="0" smtClean="0">
                <a:latin typeface="Calibri" pitchFamily="34" charset="0"/>
              </a:rPr>
              <a:t>Der Mensch in nachhaltiger Logistik</a:t>
            </a:r>
            <a:br>
              <a:rPr lang="de-DE" dirty="0" smtClean="0">
                <a:latin typeface="Calibri" pitchFamily="34" charset="0"/>
              </a:rPr>
            </a:b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Arbeiten im Einklang </a:t>
            </a:r>
            <a:r>
              <a:rPr lang="de-DE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– künstlerischer Wettbewerb</a:t>
            </a:r>
            <a:endParaRPr lang="de-DE" b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5060" y="825500"/>
            <a:ext cx="4444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Wie kann man mit künstlerischen</a:t>
            </a:r>
          </a:p>
          <a:p>
            <a:r>
              <a:rPr lang="de-DE" sz="1600" dirty="0">
                <a:latin typeface="Calibri" panose="020F0502020204030204" pitchFamily="34" charset="0"/>
              </a:rPr>
              <a:t>Maßnahmen die </a:t>
            </a:r>
            <a:r>
              <a:rPr lang="de-DE" sz="1600" b="1" dirty="0">
                <a:latin typeface="Calibri" panose="020F0502020204030204" pitchFamily="34" charset="0"/>
              </a:rPr>
              <a:t>Aufmerksamkeit</a:t>
            </a:r>
          </a:p>
          <a:p>
            <a:r>
              <a:rPr lang="de-DE" sz="1600" b="1" dirty="0">
                <a:latin typeface="Calibri" panose="020F0502020204030204" pitchFamily="34" charset="0"/>
              </a:rPr>
              <a:t>und den Respekt vor den Waren und</a:t>
            </a:r>
          </a:p>
          <a:p>
            <a:r>
              <a:rPr lang="de-DE" sz="1600" b="1" dirty="0">
                <a:latin typeface="Calibri" panose="020F0502020204030204" pitchFamily="34" charset="0"/>
              </a:rPr>
              <a:t>der eigenen Arbeit erhöhen </a:t>
            </a:r>
            <a:r>
              <a:rPr lang="de-DE" sz="1600" dirty="0">
                <a:latin typeface="Calibri" panose="020F0502020204030204" pitchFamily="34" charset="0"/>
              </a:rPr>
              <a:t>und die</a:t>
            </a:r>
          </a:p>
          <a:p>
            <a:r>
              <a:rPr lang="de-DE" sz="1600" dirty="0">
                <a:latin typeface="Calibri" panose="020F0502020204030204" pitchFamily="34" charset="0"/>
              </a:rPr>
              <a:t>Fehlerquoten senken?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424298" y="1318437"/>
            <a:ext cx="27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Lebensqualität erhöhen</a:t>
            </a:r>
            <a:endParaRPr lang="de-DE"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20112" y="1129088"/>
            <a:ext cx="279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Achtsamkeit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700847" y="1810385"/>
            <a:ext cx="2795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Stärkung des Arbeitsklimas</a:t>
            </a:r>
            <a:endParaRPr lang="de-DE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03948" y="2024196"/>
            <a:ext cx="27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Calibri" panose="020F0502020204030204" pitchFamily="34" charset="0"/>
              </a:rPr>
              <a:t>Mit der Seele verbinden</a:t>
            </a:r>
            <a:endParaRPr lang="de-DE" sz="1800" b="1" dirty="0">
              <a:latin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20112" y="2208862"/>
            <a:ext cx="27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würdevoll leben</a:t>
            </a:r>
            <a:endParaRPr lang="de-DE" sz="1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416407" y="2649624"/>
            <a:ext cx="3451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Calibri" panose="020F0502020204030204" pitchFamily="34" charset="0"/>
              </a:rPr>
              <a:t>Wertschätzung der dinglichen Welt</a:t>
            </a:r>
            <a:endParaRPr lang="de-DE" sz="1600" b="1" dirty="0"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67083" y="3082187"/>
            <a:ext cx="279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Präsenz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783008" y="3708314"/>
            <a:ext cx="3451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Calibri" panose="020F0502020204030204" pitchFamily="34" charset="0"/>
              </a:rPr>
              <a:t>Konzentration</a:t>
            </a:r>
            <a:endParaRPr lang="de-DE" sz="1600" b="1" dirty="0">
              <a:latin typeface="Calibri" panose="020F0502020204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19402" y="3068261"/>
            <a:ext cx="2795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feiern</a:t>
            </a:r>
            <a:endParaRPr lang="de-DE" sz="1400" dirty="0">
              <a:latin typeface="Calibri" panose="020F0502020204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689651" y="3400761"/>
            <a:ext cx="27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Calibri" panose="020F0502020204030204" pitchFamily="34" charset="0"/>
              </a:rPr>
              <a:t>Spaß haben</a:t>
            </a:r>
            <a:endParaRPr lang="de-DE" sz="1800" b="1" dirty="0">
              <a:latin typeface="Calibri" panose="020F05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919402" y="4109656"/>
            <a:ext cx="327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Calibri" panose="020F0502020204030204" pitchFamily="34" charset="0"/>
              </a:rPr>
              <a:t>Seele und die eigene Tiefe des Seins</a:t>
            </a:r>
            <a:endParaRPr lang="de-DE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3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906000" cy="66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1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12967"/>
            <a:ext cx="9906000" cy="604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5106700" y="1229133"/>
            <a:ext cx="4527574" cy="41549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Komplette </a:t>
            </a: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LED-Beleuchtung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(von </a:t>
            </a:r>
            <a:r>
              <a:rPr lang="de-DE" sz="1500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Zumtobel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 mit Tageslicht- und Bedarfssteuerung 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sowie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automatische </a:t>
            </a:r>
            <a:r>
              <a:rPr lang="de-DE" sz="1500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Jalousiensteuerung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   	</a:t>
            </a:r>
          </a:p>
          <a:p>
            <a:pPr marL="285750" lvl="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Kontrollierte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500" b="1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Be</a:t>
            </a: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 und Entlüftung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;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zus. </a:t>
            </a:r>
            <a:r>
              <a:rPr lang="de-DE" sz="1500" kern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Freecooling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-Schaltung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	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hochwertige Dreischeiben-Isolierverglasung in </a:t>
            </a:r>
            <a:b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Holz-Alu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für alle </a:t>
            </a: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Fensterflächen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in Halle und Büro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durch die </a:t>
            </a: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luftdichte Ausführung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</a:t>
            </a:r>
            <a:r>
              <a:rPr lang="de-DE" sz="1500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zB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aufblasbaren Torabdichtungen) konnte der Wert beim </a:t>
            </a:r>
            <a:r>
              <a:rPr lang="de-DE" sz="1500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Blower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</a:t>
            </a:r>
            <a:r>
              <a:rPr lang="de-DE" sz="1500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Door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-Test um 30 % unterschritten werden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Gesamte </a:t>
            </a: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Einrichtung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ergonomisch und nach EPD-Kriterien ausgesucht, komplett von regionalen Herstellern (</a:t>
            </a:r>
            <a:r>
              <a:rPr lang="de-DE" sz="1500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höhenverstellb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Tische,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Stehhocker</a:t>
            </a:r>
            <a:endParaRPr lang="de-DE" sz="1500" kern="1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285750" lvl="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Boden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(von </a:t>
            </a:r>
            <a:r>
              <a:rPr lang="de-DE" sz="1500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Desso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 </a:t>
            </a:r>
            <a:r>
              <a:rPr lang="de-DE" sz="1500" kern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Cradle-to-Cradle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® 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Zertifizierung</a:t>
            </a:r>
            <a:endParaRPr lang="de-DE" sz="1500" kern="1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285750" lvl="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Farbkonzept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nach Feng Shui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CO2 -neutral produzierte, wasserlose Urinale; </a:t>
            </a: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Händetrockner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mit </a:t>
            </a:r>
            <a:r>
              <a:rPr lang="de-DE" sz="1500" kern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Airblade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™ Technologie (von </a:t>
            </a:r>
            <a:r>
              <a:rPr lang="de-DE" sz="1500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Dyson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 anstatt der üblichen Papierhandtücher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440340" y="4605423"/>
            <a:ext cx="4117164" cy="1688530"/>
          </a:xfrm>
          <a:prstGeom prst="rect">
            <a:avLst/>
          </a:prstGeom>
          <a:noFill/>
          <a:ln w="6350" cap="rnd">
            <a:noFill/>
          </a:ln>
        </p:spPr>
        <p:txBody>
          <a:bodyPr wrap="square" lIns="72000" tIns="36000" rIns="0" bIns="36000">
            <a:spAutoFit/>
          </a:bodyPr>
          <a:lstStyle/>
          <a:p>
            <a:pPr marL="171450" lvl="0" indent="-171450">
              <a:buClr>
                <a:schemeClr val="tx1"/>
              </a:buClr>
              <a:buFont typeface="Arial" pitchFamily="34" charset="0"/>
              <a:buChar char="•"/>
            </a:pP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Gesamtkosten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(inkl. Planungsleistungen, Einrichtung und Regalen) € 8,5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Mio.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	</a:t>
            </a:r>
          </a:p>
          <a:p>
            <a:pPr marL="171450" lvl="6" indent="-1714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Mehrkosten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betragen 6 % im Vergleich zu der letzten, konventionell gebauten Halle mit gleichem Layout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Hohe ästhetische Qualität durch Architektur von </a:t>
            </a: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Poppe*</a:t>
            </a:r>
            <a:r>
              <a:rPr lang="de-DE" sz="1500" b="1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Prehal</a:t>
            </a:r>
            <a:endParaRPr lang="de-DE" sz="1500" b="1" kern="1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29707" y="1192516"/>
            <a:ext cx="4117164" cy="2965803"/>
          </a:xfrm>
          <a:prstGeom prst="rect">
            <a:avLst/>
          </a:prstGeom>
          <a:noFill/>
          <a:ln w="6350" cap="rnd">
            <a:noFill/>
          </a:ln>
        </p:spPr>
        <p:txBody>
          <a:bodyPr wrap="square" lIns="72000" tIns="36000" rIns="0" bIns="36000">
            <a:spAutoFit/>
          </a:bodyPr>
          <a:lstStyle/>
          <a:p>
            <a:pPr>
              <a:tabLst>
                <a:tab pos="3944938" algn="r"/>
              </a:tabLst>
            </a:pPr>
            <a:r>
              <a:rPr lang="de-DE" sz="1500" b="1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Endverhandlung:	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1. März 2013</a:t>
            </a:r>
          </a:p>
          <a:p>
            <a:pPr>
              <a:tabLst>
                <a:tab pos="3944938" algn="r"/>
              </a:tabLst>
            </a:pPr>
            <a:r>
              <a:rPr lang="de-DE" sz="1500" b="1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Spatenstich: 	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4. März 2013</a:t>
            </a:r>
            <a:endParaRPr lang="de-DE" sz="1500" kern="1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>
              <a:tabLst>
                <a:tab pos="3944938" algn="r"/>
              </a:tabLst>
            </a:pPr>
            <a:r>
              <a:rPr lang="de-DE" sz="1500" b="1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Einzug der ersten Paletten: 	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5. August 2013</a:t>
            </a:r>
          </a:p>
          <a:p>
            <a:endParaRPr lang="de-DE" sz="800" kern="1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Massivholzbau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: 11.760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m²</a:t>
            </a:r>
            <a:endParaRPr lang="de-DE" sz="1500" kern="1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628650" lvl="1" indent="-171450">
              <a:buFont typeface="Courier New" pitchFamily="49" charset="0"/>
              <a:buChar char="o"/>
            </a:pP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Lager gesamt</a:t>
            </a:r>
            <a:r>
              <a:rPr lang="de-DE" sz="1500" b="1" kern="1100" dirty="0">
                <a:solidFill>
                  <a:srgbClr val="6B971D"/>
                </a:solidFill>
                <a:latin typeface="Calibri" pitchFamily="34" charset="0"/>
              </a:rPr>
              <a:t>: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10.900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m²</a:t>
            </a:r>
            <a:endParaRPr lang="de-DE" sz="1500" kern="1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808038" indent="-179388">
              <a:buFont typeface="Symbol" pitchFamily="18" charset="2"/>
              <a:buChar char="-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Lagerbereich: 9.430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m²,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14 m Höhe, Platz für ca. 20.000 Paletten,</a:t>
            </a:r>
          </a:p>
          <a:p>
            <a:pPr>
              <a:tabLst>
                <a:tab pos="808038" algn="l"/>
              </a:tabLst>
            </a:pP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	Temperatur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: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14 - 18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Grad bei einer rel.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	Luftfeuchte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von 40 – 60 %</a:t>
            </a:r>
          </a:p>
          <a:p>
            <a:pPr marL="800100" lvl="0" indent="-171450">
              <a:buFont typeface="Symbol" pitchFamily="18" charset="2"/>
              <a:buChar char="-"/>
            </a:pPr>
            <a:r>
              <a:rPr lang="de-DE" sz="1500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Kommissionierbereich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: 1.470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m²</a:t>
            </a:r>
            <a:endParaRPr lang="de-DE" sz="1500" kern="1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628650" lvl="1" indent="-171450">
              <a:buFont typeface="Courier New" pitchFamily="49" charset="0"/>
              <a:buChar char="o"/>
            </a:pP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Büro:</a:t>
            </a:r>
            <a:r>
              <a:rPr lang="de-DE" sz="1500" b="1" kern="1100" dirty="0">
                <a:solidFill>
                  <a:srgbClr val="577143"/>
                </a:solidFill>
                <a:latin typeface="Calibri" pitchFamily="34" charset="0"/>
              </a:rPr>
              <a:t>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860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m²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(dreigeschossiges Büro aus Massivholz)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17842" y="0"/>
            <a:ext cx="9688159" cy="836712"/>
          </a:xfrm>
        </p:spPr>
        <p:txBody>
          <a:bodyPr anchor="t"/>
          <a:lstStyle/>
          <a:p>
            <a:r>
              <a:rPr lang="de-DE" dirty="0" smtClean="0">
                <a:latin typeface="Calibri" pitchFamily="34" charset="0"/>
              </a:rPr>
              <a:t>Facts &amp; </a:t>
            </a:r>
            <a:r>
              <a:rPr lang="de-DE" dirty="0" err="1" smtClean="0">
                <a:latin typeface="Calibri" pitchFamily="34" charset="0"/>
              </a:rPr>
              <a:t>Figures</a:t>
            </a:r>
            <a:r>
              <a:rPr lang="de-DE" dirty="0" smtClean="0">
                <a:latin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</a:rPr>
            </a:b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Leuchtturm – LT1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918" y="844412"/>
            <a:ext cx="30302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SzPct val="150000"/>
              <a:buBlip>
                <a:blip r:embed="rId3"/>
              </a:buBlip>
            </a:pPr>
            <a:r>
              <a:rPr lang="de-DE" sz="1800" b="1" dirty="0" smtClean="0">
                <a:solidFill>
                  <a:srgbClr val="6B971D"/>
                </a:solidFill>
                <a:latin typeface="Calibri" panose="020F0502020204030204" pitchFamily="34" charset="0"/>
              </a:rPr>
              <a:t>Flächen</a:t>
            </a:r>
            <a:endParaRPr lang="de-DE" sz="1800" b="1" dirty="0">
              <a:solidFill>
                <a:srgbClr val="6B971D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31283" y="847640"/>
            <a:ext cx="48825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SzPct val="150000"/>
              <a:buBlip>
                <a:blip r:embed="rId3"/>
              </a:buBlip>
            </a:pPr>
            <a:r>
              <a:rPr lang="de-DE" sz="1800" b="1" dirty="0" smtClean="0">
                <a:solidFill>
                  <a:srgbClr val="6B971D"/>
                </a:solidFill>
                <a:latin typeface="Calibri" panose="020F0502020204030204" pitchFamily="34" charset="0"/>
              </a:rPr>
              <a:t>Technisches &amp; Innenausbau</a:t>
            </a:r>
            <a:endParaRPr lang="de-DE" sz="1800" b="1" dirty="0">
              <a:solidFill>
                <a:srgbClr val="6B971D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8817" y="4220434"/>
            <a:ext cx="30302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SzPct val="150000"/>
              <a:buBlip>
                <a:blip r:embed="rId3"/>
              </a:buBlip>
            </a:pPr>
            <a:r>
              <a:rPr lang="de-DE" sz="1800" b="1" dirty="0" smtClean="0">
                <a:solidFill>
                  <a:srgbClr val="6B971D"/>
                </a:solidFill>
                <a:latin typeface="Calibri" panose="020F0502020204030204" pitchFamily="34" charset="0"/>
              </a:rPr>
              <a:t>Kosten &amp; Architektur</a:t>
            </a:r>
            <a:endParaRPr lang="de-DE" sz="1800" b="1" dirty="0">
              <a:solidFill>
                <a:srgbClr val="6B971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8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12967"/>
            <a:ext cx="9906000" cy="604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5117724" y="1347035"/>
            <a:ext cx="4087623" cy="11541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Außenwand Büro: 0,155 W / (m2K)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Außenwand Büro Glasfassade: 1,10 W / (m2K)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Außenwand Halle: 0,185 W / (m2K)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Dach Büro: 0,141 W / (m2K)</a:t>
            </a:r>
          </a:p>
          <a:p>
            <a:endParaRPr lang="de-DE" sz="1500" kern="1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15925" y="1347035"/>
            <a:ext cx="4117164" cy="4689352"/>
          </a:xfrm>
          <a:prstGeom prst="rect">
            <a:avLst/>
          </a:prstGeom>
          <a:noFill/>
          <a:ln w="6350" cap="rnd">
            <a:noFill/>
          </a:ln>
        </p:spPr>
        <p:txBody>
          <a:bodyPr wrap="square" lIns="72000" tIns="36000" rIns="0" bIns="36000">
            <a:spAutoFit/>
          </a:bodyPr>
          <a:lstStyle/>
          <a:p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Alle verwendeten Materialien wurden hinsichtlich Baubiologie beurteilt –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Anforderung </a:t>
            </a:r>
            <a:r>
              <a:rPr lang="de-DE" sz="1500" b="1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Ökostufe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Minimum 2, meist </a:t>
            </a:r>
            <a:r>
              <a:rPr lang="de-DE" sz="1500" kern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Ökostufe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4	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100 % </a:t>
            </a: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heimische Holzarten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(Fichte und Weißtanne)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Dachkonstruktion aus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Leimbindern mit Vollholzstützen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Wandkonstruktion in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Holzleichtbauweise  (Alternative zum üblicherweise verwendeten Problemstoff Sandwich-Paneel)</a:t>
            </a:r>
          </a:p>
          <a:p>
            <a:pPr marL="285750" lvl="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Optimierte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Dämmung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aus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Mineralwolle (24 cm Wand, 28 cm Dach) </a:t>
            </a:r>
            <a:endParaRPr lang="de-DE" sz="1500" kern="1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285750" lvl="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Wandoberflächen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mit ökologischen Mineralfarben</a:t>
            </a:r>
          </a:p>
          <a:p>
            <a:pPr marL="285750" lvl="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de-DE" sz="1500" b="1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Betonflächen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 CO2-armer Beton (CEMIIB)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EPDM-Folie als Dachdeckung  	</a:t>
            </a:r>
            <a:endParaRPr lang="de-DE" sz="1500" kern="1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de-DE" sz="1500" kern="1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lvl="0"/>
            <a:r>
              <a:rPr lang="de-DE" sz="1500" b="1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Konzeption des Außenraumes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durch einen</a:t>
            </a:r>
          </a:p>
          <a:p>
            <a:pPr lvl="0"/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Landschaftsökologen mit heimischen und</a:t>
            </a:r>
          </a:p>
          <a:p>
            <a:pPr lvl="0"/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schon selten</a:t>
            </a:r>
            <a:r>
              <a:rPr lang="de-DE" sz="1500" kern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de-DE" sz="1500" kern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gewordenen Pflanzen</a:t>
            </a:r>
            <a:endParaRPr lang="de-DE" sz="1500" kern="1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17842" y="0"/>
            <a:ext cx="9688159" cy="836712"/>
          </a:xfrm>
        </p:spPr>
        <p:txBody>
          <a:bodyPr anchor="t"/>
          <a:lstStyle/>
          <a:p>
            <a:r>
              <a:rPr lang="de-DE" dirty="0" smtClean="0">
                <a:latin typeface="Calibri" pitchFamily="34" charset="0"/>
              </a:rPr>
              <a:t>Facts &amp; </a:t>
            </a:r>
            <a:r>
              <a:rPr lang="de-DE" dirty="0" err="1" smtClean="0">
                <a:latin typeface="Calibri" pitchFamily="34" charset="0"/>
              </a:rPr>
              <a:t>Figures</a:t>
            </a:r>
            <a:r>
              <a:rPr lang="de-DE" dirty="0" smtClean="0">
                <a:latin typeface="Calibri" pitchFamily="34" charset="0"/>
              </a:rPr>
              <a:t/>
            </a:r>
            <a:br>
              <a:rPr lang="de-DE" dirty="0" smtClean="0">
                <a:latin typeface="Calibri" pitchFamily="34" charset="0"/>
              </a:rPr>
            </a:b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Leuchtturm – LT1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918" y="844412"/>
            <a:ext cx="30302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SzPct val="150000"/>
              <a:buBlip>
                <a:blip r:embed="rId3"/>
              </a:buBlip>
            </a:pPr>
            <a:r>
              <a:rPr lang="de-DE" sz="1800" b="1" dirty="0" smtClean="0">
                <a:solidFill>
                  <a:srgbClr val="6B971D"/>
                </a:solidFill>
                <a:latin typeface="Calibri" panose="020F0502020204030204" pitchFamily="34" charset="0"/>
              </a:rPr>
              <a:t>Materialien</a:t>
            </a:r>
            <a:endParaRPr lang="de-DE" sz="1800" b="1" dirty="0">
              <a:solidFill>
                <a:srgbClr val="6B971D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931283" y="847640"/>
            <a:ext cx="48825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SzPct val="150000"/>
              <a:buBlip>
                <a:blip r:embed="rId3"/>
              </a:buBlip>
            </a:pPr>
            <a:r>
              <a:rPr lang="de-DE" sz="1800" b="1" dirty="0" smtClean="0">
                <a:solidFill>
                  <a:srgbClr val="6B971D"/>
                </a:solidFill>
                <a:latin typeface="Calibri" panose="020F0502020204030204" pitchFamily="34" charset="0"/>
              </a:rPr>
              <a:t>Kennzahlen/ U-Werte</a:t>
            </a:r>
            <a:endParaRPr lang="de-DE" sz="1800" b="1" dirty="0">
              <a:solidFill>
                <a:srgbClr val="6B971D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281" y="2552407"/>
            <a:ext cx="4203255" cy="37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7" y="-11876"/>
            <a:ext cx="2617011" cy="370307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375" y="0"/>
            <a:ext cx="2746344" cy="369322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7842" y="0"/>
            <a:ext cx="9688159" cy="836712"/>
          </a:xfrm>
        </p:spPr>
        <p:txBody>
          <a:bodyPr anchor="t"/>
          <a:lstStyle/>
          <a:p>
            <a:r>
              <a:rPr lang="de-DE" dirty="0" smtClean="0">
                <a:latin typeface="Calibri" pitchFamily="34" charset="0"/>
              </a:rPr>
              <a:t>Auszug Pressemitteilungen</a:t>
            </a:r>
            <a:br>
              <a:rPr lang="de-DE" dirty="0" smtClean="0">
                <a:latin typeface="Calibri" pitchFamily="34" charset="0"/>
              </a:rPr>
            </a:b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mehr auf: www.schachinger.com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6971"/>
            <a:ext cx="3862066" cy="29296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044" y="1837527"/>
            <a:ext cx="2617131" cy="367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175" y="825499"/>
            <a:ext cx="3170700" cy="312495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986" y="4955981"/>
            <a:ext cx="4083963" cy="19020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4676" y="3528575"/>
            <a:ext cx="2731324" cy="33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98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669" y="44624"/>
            <a:ext cx="2675996" cy="89536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906001" cy="68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7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1272"/>
            <a:ext cx="9906000" cy="60267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 smtClean="0">
                <a:latin typeface="Calibri" pitchFamily="34" charset="0"/>
              </a:rPr>
              <a:t>Multimodaler Logistikpark</a:t>
            </a:r>
            <a:br>
              <a:rPr lang="de-DE" dirty="0" smtClean="0">
                <a:latin typeface="Calibri" pitchFamily="34" charset="0"/>
              </a:rPr>
            </a:b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Schachinger Hörsching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2519920"/>
            <a:ext cx="3121025" cy="183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44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7842" y="0"/>
            <a:ext cx="9688159" cy="836712"/>
          </a:xfrm>
        </p:spPr>
        <p:txBody>
          <a:bodyPr anchor="t"/>
          <a:lstStyle/>
          <a:p>
            <a:r>
              <a:rPr lang="de-DE" dirty="0" smtClean="0">
                <a:latin typeface="Calibri" pitchFamily="34" charset="0"/>
              </a:rPr>
              <a:t>Realität im Gewerbebau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3" descr="F:\Fotos\LBX\2014\Fotos B1\Auswahl\140324M01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27" y="782968"/>
            <a:ext cx="4314280" cy="2875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5" descr="F:\Fotos\LBX\2014\Fotos B1\Auswahl\IMG_31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115" y="782741"/>
            <a:ext cx="4314280" cy="2875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 descr="F:\Fotos\LBX\2014\Fotos B1\Auswahl\IMG_31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115" y="3807615"/>
            <a:ext cx="4329898" cy="2885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 descr="F:\Fotos\LBX\2014\Fotos B1\Auswahl\140324M00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90" y="3819468"/>
            <a:ext cx="4314280" cy="287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feld 2"/>
          <p:cNvSpPr txBox="1"/>
          <p:nvPr/>
        </p:nvSpPr>
        <p:spPr>
          <a:xfrm>
            <a:off x="273140" y="3292475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Nachkriegsarchitektur</a:t>
            </a:r>
          </a:p>
          <a:p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92840" y="3291613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Leistungsgesellschaft</a:t>
            </a:r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73140" y="6350000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ROI Sanierung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12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17842" y="0"/>
            <a:ext cx="9688159" cy="836712"/>
          </a:xfrm>
        </p:spPr>
        <p:txBody>
          <a:bodyPr anchor="t"/>
          <a:lstStyle/>
          <a:p>
            <a:r>
              <a:rPr lang="de-DE" dirty="0" smtClean="0">
                <a:latin typeface="Calibri" pitchFamily="34" charset="0"/>
              </a:rPr>
              <a:t>Realität in der Lagerarbeit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7" name="Picture 4" descr="F:\Fotos\LBX\2014\Fotos Lager alt und neu\140303M0009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502" y="938652"/>
            <a:ext cx="4083010" cy="5755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3" descr="F:\Fotos\LBX\2014\Fotos Lager alt und neu\140303M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83" y="938652"/>
            <a:ext cx="3835414" cy="5755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 descr="F:\Fotos\LBX\2014\Fotos Lager alt und neu\140303M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647" y="3816336"/>
            <a:ext cx="4269899" cy="284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feld 6"/>
          <p:cNvSpPr txBox="1"/>
          <p:nvPr/>
        </p:nvSpPr>
        <p:spPr>
          <a:xfrm>
            <a:off x="196940" y="6338040"/>
            <a:ext cx="354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Demographie</a:t>
            </a:r>
            <a:endParaRPr lang="de-D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25840" y="6329132"/>
            <a:ext cx="354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Eindimensionale Architektur</a:t>
            </a:r>
            <a:endParaRPr lang="de-D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188290" y="6323522"/>
            <a:ext cx="2576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Verbaute Prozesse auf Jahrzehnte</a:t>
            </a:r>
            <a:endParaRPr lang="de-D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762" y="887112"/>
            <a:ext cx="9906000" cy="503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621" y1="19804" x2="35621" y2="19804"/>
                        <a14:foregroundMark x1="10948" y1="41571" x2="10948" y2="41571"/>
                        <a14:foregroundMark x1="46242" y1="7038" x2="46242" y2="7038"/>
                        <a14:foregroundMark x1="47549" y1="2291" x2="47549" y2="2291"/>
                        <a14:foregroundMark x1="73693" y1="51882" x2="73693" y2="51882"/>
                        <a14:foregroundMark x1="29412" y1="59902" x2="29412" y2="59902"/>
                        <a14:foregroundMark x1="36275" y1="76105" x2="36275" y2="76105"/>
                        <a14:foregroundMark x1="36275" y1="76105" x2="36275" y2="76105"/>
                        <a14:foregroundMark x1="24183" y1="68740" x2="24183" y2="68740"/>
                        <a14:foregroundMark x1="24183" y1="68740" x2="24183" y2="68740"/>
                        <a14:foregroundMark x1="6046" y1="52046" x2="6046" y2="52046"/>
                        <a14:foregroundMark x1="6046" y1="52046" x2="6046" y2="52046"/>
                        <a14:foregroundMark x1="72876" y1="68576" x2="72876" y2="68576"/>
                        <a14:foregroundMark x1="72876" y1="68740" x2="72876" y2="68740"/>
                        <a14:foregroundMark x1="92974" y1="64812" x2="92974" y2="64812"/>
                        <a14:foregroundMark x1="92974" y1="64812" x2="92974" y2="64812"/>
                        <a14:foregroundMark x1="42320" y1="23568" x2="42320" y2="23568"/>
                        <a14:foregroundMark x1="63889" y1="20622" x2="63889" y2="20622"/>
                        <a14:foregroundMark x1="78268" y1="48282" x2="78268" y2="48282"/>
                        <a14:foregroundMark x1="65523" y1="65466" x2="65523" y2="65466"/>
                        <a14:foregroundMark x1="41667" y1="74468" x2="41667" y2="74468"/>
                        <a14:backgroundMark x1="8497" y1="4910" x2="8497" y2="4910"/>
                        <a14:backgroundMark x1="8987" y1="92635" x2="8987" y2="92635"/>
                        <a14:backgroundMark x1="92647" y1="94435" x2="92647" y2="94435"/>
                        <a14:backgroundMark x1="96569" y1="8674" x2="96569" y2="8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350" y="519113"/>
            <a:ext cx="58293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el 1"/>
          <p:cNvSpPr txBox="1">
            <a:spLocks/>
          </p:cNvSpPr>
          <p:nvPr/>
        </p:nvSpPr>
        <p:spPr bwMode="auto">
          <a:xfrm>
            <a:off x="217842" y="0"/>
            <a:ext cx="9688159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de-DE" kern="0" dirty="0" smtClean="0">
                <a:latin typeface="Calibri" pitchFamily="34" charset="0"/>
              </a:rPr>
              <a:t>Mission Statement</a:t>
            </a:r>
            <a:br>
              <a:rPr lang="de-DE" kern="0" dirty="0" smtClean="0">
                <a:latin typeface="Calibri" pitchFamily="34" charset="0"/>
              </a:rPr>
            </a:br>
            <a:r>
              <a:rPr lang="de-DE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Schachinger Logistik</a:t>
            </a:r>
            <a:endParaRPr lang="de-DE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3077025" y="4827119"/>
            <a:ext cx="2200939" cy="83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tabLst>
                <a:tab pos="2328863" algn="l"/>
              </a:tabLst>
            </a:pPr>
            <a:r>
              <a:rPr lang="de-DE" sz="2400" kern="0" dirty="0" smtClean="0">
                <a:solidFill>
                  <a:schemeClr val="bg1"/>
                </a:solidFill>
                <a:latin typeface="Calibri" pitchFamily="34" charset="0"/>
              </a:rPr>
              <a:t> Ökologie</a:t>
            </a:r>
            <a:endParaRPr lang="de-DE" sz="24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404745" y="3839418"/>
            <a:ext cx="30008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  <a:defRPr/>
            </a:pPr>
            <a:r>
              <a:rPr lang="de-DE" sz="1500" kern="1100" dirty="0">
                <a:solidFill>
                  <a:schemeClr val="bg1"/>
                </a:solidFill>
                <a:latin typeface="Calibri" pitchFamily="34" charset="0"/>
              </a:rPr>
              <a:t>Ein </a:t>
            </a:r>
            <a:r>
              <a:rPr lang="de-DE" sz="1500" b="1" kern="1100" dirty="0">
                <a:solidFill>
                  <a:schemeClr val="bg1"/>
                </a:solidFill>
                <a:latin typeface="Calibri" pitchFamily="34" charset="0"/>
              </a:rPr>
              <a:t>gesundes</a:t>
            </a:r>
            <a:r>
              <a:rPr lang="de-DE" sz="1500" kern="1100" dirty="0">
                <a:solidFill>
                  <a:schemeClr val="bg1"/>
                </a:solidFill>
                <a:latin typeface="Calibri" pitchFamily="34" charset="0"/>
              </a:rPr>
              <a:t> Unternehmen </a:t>
            </a:r>
            <a:br>
              <a:rPr lang="de-DE" sz="1500" kern="11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500" kern="1100" dirty="0">
                <a:solidFill>
                  <a:schemeClr val="bg1"/>
                </a:solidFill>
                <a:latin typeface="Calibri" pitchFamily="34" charset="0"/>
              </a:rPr>
              <a:t>mit gesunden Mitarbeitern </a:t>
            </a:r>
            <a:br>
              <a:rPr lang="de-DE" sz="1500" kern="11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de-DE" sz="1500" kern="1100" dirty="0">
                <a:solidFill>
                  <a:schemeClr val="bg1"/>
                </a:solidFill>
                <a:latin typeface="Calibri" pitchFamily="34" charset="0"/>
              </a:rPr>
              <a:t>in einer </a:t>
            </a:r>
            <a:r>
              <a:rPr lang="de-DE" sz="1500" kern="1100" dirty="0" smtClean="0">
                <a:solidFill>
                  <a:schemeClr val="bg1"/>
                </a:solidFill>
                <a:latin typeface="Calibri" pitchFamily="34" charset="0"/>
              </a:rPr>
              <a:t>gesunden </a:t>
            </a:r>
            <a:r>
              <a:rPr lang="de-DE" sz="1500" kern="1100" dirty="0">
                <a:solidFill>
                  <a:schemeClr val="bg1"/>
                </a:solidFill>
                <a:latin typeface="Calibri" pitchFamily="34" charset="0"/>
              </a:rPr>
              <a:t>Umwelt</a:t>
            </a: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3947744" y="667181"/>
            <a:ext cx="2228354" cy="83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tabLst>
                <a:tab pos="2328863" algn="l"/>
              </a:tabLst>
            </a:pPr>
            <a:r>
              <a:rPr lang="de-DE" sz="2400" kern="0" dirty="0" smtClean="0">
                <a:solidFill>
                  <a:srgbClr val="1E4B7C"/>
                </a:solidFill>
                <a:latin typeface="Calibri" pitchFamily="34" charset="0"/>
              </a:rPr>
              <a:t> </a:t>
            </a:r>
            <a:r>
              <a:rPr lang="de-DE" sz="2400" kern="0" dirty="0" smtClean="0">
                <a:solidFill>
                  <a:schemeClr val="bg1"/>
                </a:solidFill>
                <a:latin typeface="Calibri" pitchFamily="34" charset="0"/>
              </a:rPr>
              <a:t>Ökonomie</a:t>
            </a:r>
            <a:endParaRPr lang="de-DE" sz="24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077025" y="1339520"/>
            <a:ext cx="34994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  <a:defRPr/>
            </a:pPr>
            <a:r>
              <a:rPr lang="de-DE" sz="1500" kern="1100" dirty="0" smtClean="0">
                <a:solidFill>
                  <a:schemeClr val="bg1"/>
                </a:solidFill>
                <a:latin typeface="Calibri" pitchFamily="34" charset="0"/>
              </a:rPr>
              <a:t>Gemeinsam im Team </a:t>
            </a:r>
            <a:r>
              <a:rPr lang="de-DE" sz="1500" b="1" kern="1100" dirty="0" smtClean="0">
                <a:solidFill>
                  <a:schemeClr val="bg1"/>
                </a:solidFill>
                <a:latin typeface="Calibri" pitchFamily="34" charset="0"/>
              </a:rPr>
              <a:t>wirtschaftlichen </a:t>
            </a:r>
            <a:r>
              <a:rPr lang="de-DE" sz="1500" b="1" kern="1100" dirty="0">
                <a:solidFill>
                  <a:schemeClr val="bg1"/>
                </a:solidFill>
                <a:latin typeface="Calibri" pitchFamily="34" charset="0"/>
              </a:rPr>
              <a:t>Erfolg </a:t>
            </a:r>
            <a:r>
              <a:rPr lang="de-DE" sz="1500" kern="1100" dirty="0">
                <a:solidFill>
                  <a:schemeClr val="bg1"/>
                </a:solidFill>
                <a:latin typeface="Calibri" pitchFamily="34" charset="0"/>
              </a:rPr>
              <a:t>erzielen; Nachhaltigkeit </a:t>
            </a:r>
            <a:r>
              <a:rPr lang="de-DE" sz="1500" kern="1100" dirty="0" smtClean="0">
                <a:solidFill>
                  <a:schemeClr val="bg1"/>
                </a:solidFill>
                <a:latin typeface="Calibri" pitchFamily="34" charset="0"/>
              </a:rPr>
              <a:t>durch sozialen </a:t>
            </a:r>
            <a:r>
              <a:rPr lang="de-DE" sz="1500" kern="1100" dirty="0">
                <a:solidFill>
                  <a:schemeClr val="bg1"/>
                </a:solidFill>
                <a:latin typeface="Calibri" pitchFamily="34" charset="0"/>
              </a:rPr>
              <a:t>&amp; ökologischen Geist</a:t>
            </a:r>
          </a:p>
        </p:txBody>
      </p:sp>
      <p:sp>
        <p:nvSpPr>
          <p:cNvPr id="19" name="Rechteck 18"/>
          <p:cNvSpPr/>
          <p:nvPr/>
        </p:nvSpPr>
        <p:spPr>
          <a:xfrm>
            <a:off x="5671236" y="3488780"/>
            <a:ext cx="20083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spcBef>
                <a:spcPct val="20000"/>
              </a:spcBef>
              <a:defRPr/>
            </a:pPr>
            <a:r>
              <a:rPr lang="de-DE" sz="1500" kern="1100" dirty="0" smtClean="0">
                <a:solidFill>
                  <a:schemeClr val="bg1"/>
                </a:solidFill>
                <a:latin typeface="Calibri" pitchFamily="34" charset="0"/>
              </a:rPr>
              <a:t>Lernende </a:t>
            </a:r>
            <a:r>
              <a:rPr lang="de-DE" sz="1500" kern="1100" dirty="0">
                <a:solidFill>
                  <a:schemeClr val="bg1"/>
                </a:solidFill>
                <a:latin typeface="Calibri" pitchFamily="34" charset="0"/>
              </a:rPr>
              <a:t>Organisation </a:t>
            </a:r>
            <a:r>
              <a:rPr lang="de-DE" sz="1500" kern="1100" dirty="0" smtClean="0">
                <a:solidFill>
                  <a:schemeClr val="bg1"/>
                </a:solidFill>
                <a:latin typeface="Calibri" pitchFamily="34" charset="0"/>
              </a:rPr>
              <a:t>Schachinger für </a:t>
            </a:r>
            <a:r>
              <a:rPr lang="de-DE" sz="1500" b="1" kern="1100" dirty="0">
                <a:solidFill>
                  <a:schemeClr val="bg1"/>
                </a:solidFill>
                <a:latin typeface="Calibri" pitchFamily="34" charset="0"/>
              </a:rPr>
              <a:t>eine lebendige temperamentvolle </a:t>
            </a:r>
            <a:r>
              <a:rPr lang="de-DE" sz="1500" b="1" kern="1100" dirty="0" smtClean="0">
                <a:solidFill>
                  <a:schemeClr val="bg1"/>
                </a:solidFill>
                <a:latin typeface="Calibri" pitchFamily="34" charset="0"/>
              </a:rPr>
              <a:t>Organisation für dynamisches </a:t>
            </a:r>
            <a:r>
              <a:rPr lang="de-DE" sz="1500" b="1" kern="1100" dirty="0">
                <a:solidFill>
                  <a:schemeClr val="bg1"/>
                </a:solidFill>
                <a:latin typeface="Calibri" pitchFamily="34" charset="0"/>
              </a:rPr>
              <a:t>Wachstum durch Innovation &amp; Flexibilität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 bwMode="auto">
          <a:xfrm>
            <a:off x="5045508" y="2564409"/>
            <a:ext cx="2445490" cy="83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>
              <a:tabLst>
                <a:tab pos="2328863" algn="l"/>
              </a:tabLst>
            </a:pPr>
            <a:r>
              <a:rPr lang="de-DE" sz="2400" kern="0" dirty="0" smtClean="0">
                <a:solidFill>
                  <a:schemeClr val="bg1"/>
                </a:solidFill>
                <a:latin typeface="Calibri" pitchFamily="34" charset="0"/>
              </a:rPr>
              <a:t> Soziales</a:t>
            </a:r>
            <a:endParaRPr lang="de-DE" sz="2400" kern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2857" y1="5195" x2="42857" y2="5195"/>
                        <a14:backgroundMark x1="85714" y1="31169" x2="85714" y2="31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650" y="4531871"/>
            <a:ext cx="866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787" y1="67059" x2="70787" y2="67059"/>
                        <a14:foregroundMark x1="48315" y1="63529" x2="48315" y2="63529"/>
                        <a14:foregroundMark x1="26966" y1="50588" x2="26966" y2="50588"/>
                        <a14:foregroundMark x1="11236" y1="71765" x2="11236" y2="7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419" y="607421"/>
            <a:ext cx="1164628" cy="111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4048" y1="25185" x2="94048" y2="25185"/>
                        <a14:foregroundMark x1="48810" y1="37037" x2="48810" y2="37037"/>
                        <a14:foregroundMark x1="74603" y1="67654" x2="74603" y2="67654"/>
                        <a14:foregroundMark x1="36508" y1="34815" x2="36508" y2="34815"/>
                        <a14:foregroundMark x1="27381" y1="33580" x2="27381" y2="33580"/>
                        <a14:foregroundMark x1="15873" y1="36049" x2="15873" y2="36049"/>
                        <a14:foregroundMark x1="5952" y1="39259" x2="5952" y2="39259"/>
                        <a14:foregroundMark x1="54365" y1="6914" x2="54365" y2="6914"/>
                        <a14:foregroundMark x1="68651" y1="4691" x2="68651" y2="4691"/>
                        <a14:foregroundMark x1="78175" y1="5926" x2="78175" y2="5926"/>
                        <a14:foregroundMark x1="87302" y1="7654" x2="87302" y2="7654"/>
                        <a14:foregroundMark x1="96429" y1="13086" x2="96429" y2="13086"/>
                        <a14:foregroundMark x1="21339" y1="55990" x2="21339" y2="55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29770">
            <a:off x="930893" y="5129406"/>
            <a:ext cx="993075" cy="15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206" y="4231833"/>
            <a:ext cx="7810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68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3655" y="1988840"/>
            <a:ext cx="503304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842" y="0"/>
            <a:ext cx="9688159" cy="925552"/>
          </a:xfrm>
        </p:spPr>
        <p:txBody>
          <a:bodyPr anchor="t"/>
          <a:lstStyle/>
          <a:p>
            <a:r>
              <a:rPr lang="de-DE" dirty="0">
                <a:latin typeface="Calibri" pitchFamily="34" charset="0"/>
              </a:rPr>
              <a:t>Maßgebliche Kosteneinflussfaktoren</a:t>
            </a:r>
            <a:br>
              <a:rPr lang="de-DE" dirty="0">
                <a:latin typeface="Calibri" pitchFamily="34" charset="0"/>
              </a:rPr>
            </a:b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Wie rechnet sich das?</a:t>
            </a:r>
          </a:p>
        </p:txBody>
      </p:sp>
      <p:sp>
        <p:nvSpPr>
          <p:cNvPr id="10" name="Abgerundete rechteckige Legende 9"/>
          <p:cNvSpPr/>
          <p:nvPr/>
        </p:nvSpPr>
        <p:spPr bwMode="auto">
          <a:xfrm flipH="1">
            <a:off x="4166822" y="804738"/>
            <a:ext cx="2281152" cy="896069"/>
          </a:xfrm>
          <a:prstGeom prst="wedgeRoundRectCallout">
            <a:avLst>
              <a:gd name="adj1" fmla="val -48721"/>
              <a:gd name="adj2" fmla="val 59845"/>
              <a:gd name="adj3" fmla="val 16667"/>
            </a:avLst>
          </a:prstGeom>
          <a:solidFill>
            <a:schemeClr val="bg1"/>
          </a:solidFill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232920" y="804739"/>
            <a:ext cx="230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Errichtung nach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dem </a:t>
            </a:r>
            <a:r>
              <a:rPr lang="de-DE" sz="1600" dirty="0" smtClean="0">
                <a:latin typeface="Calibri" pitchFamily="34" charset="0"/>
              </a:rPr>
              <a:t/>
            </a:r>
            <a:br>
              <a:rPr lang="de-DE" sz="1600" dirty="0" smtClean="0">
                <a:latin typeface="Calibri" pitchFamily="34" charset="0"/>
              </a:rPr>
            </a:br>
            <a:r>
              <a:rPr lang="de-DE" sz="1600" b="1" dirty="0">
                <a:solidFill>
                  <a:srgbClr val="577143"/>
                </a:solidFill>
                <a:latin typeface="Calibri" pitchFamily="34" charset="0"/>
              </a:rPr>
              <a:t>„</a:t>
            </a:r>
            <a: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  <a:t>Total </a:t>
            </a:r>
            <a:r>
              <a:rPr lang="de-DE" sz="1600" b="1" dirty="0" err="1" smtClean="0">
                <a:solidFill>
                  <a:srgbClr val="577143"/>
                </a:solidFill>
                <a:latin typeface="Calibri" pitchFamily="34" charset="0"/>
              </a:rPr>
              <a:t>Costs</a:t>
            </a:r>
            <a: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  <a:t> </a:t>
            </a:r>
            <a:r>
              <a:rPr lang="de-DE" sz="1600" b="1" dirty="0" err="1">
                <a:solidFill>
                  <a:srgbClr val="577143"/>
                </a:solidFill>
                <a:latin typeface="Calibri" pitchFamily="34" charset="0"/>
              </a:rPr>
              <a:t>of</a:t>
            </a:r>
            <a:r>
              <a:rPr lang="de-DE" sz="1600" b="1" dirty="0">
                <a:solidFill>
                  <a:srgbClr val="577143"/>
                </a:solidFill>
                <a:latin typeface="Calibri" pitchFamily="34" charset="0"/>
              </a:rPr>
              <a:t> Life Cycle</a:t>
            </a:r>
            <a:r>
              <a:rPr lang="de-DE" sz="1600" b="1" dirty="0">
                <a:latin typeface="Calibri" pitchFamily="34" charset="0"/>
              </a:rPr>
              <a:t>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– Ansatz</a:t>
            </a: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“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Abgerundete rechteckige Legende 34"/>
          <p:cNvSpPr/>
          <p:nvPr/>
        </p:nvSpPr>
        <p:spPr bwMode="auto">
          <a:xfrm flipH="1">
            <a:off x="3944888" y="2039495"/>
            <a:ext cx="3168352" cy="1519846"/>
          </a:xfrm>
          <a:prstGeom prst="wedgeRoundRectCallout">
            <a:avLst>
              <a:gd name="adj1" fmla="val -53720"/>
              <a:gd name="adj2" fmla="val 27700"/>
              <a:gd name="adj3" fmla="val 16667"/>
            </a:avLst>
          </a:prstGeom>
          <a:solidFill>
            <a:schemeClr val="bg1"/>
          </a:solidFill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4060675" y="2057698"/>
            <a:ext cx="4953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  <a:t>Energiebereitstellung</a:t>
            </a:r>
          </a:p>
          <a:p>
            <a:pPr>
              <a:spcAft>
                <a:spcPts val="0"/>
              </a:spcAft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für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Heizen &amp;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Kühlen über</a:t>
            </a:r>
            <a:r>
              <a:rPr lang="de-DE" sz="1600" b="1" dirty="0" smtClean="0">
                <a:latin typeface="Calibri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de-DE" sz="1600" b="1" dirty="0" err="1" smtClean="0">
                <a:solidFill>
                  <a:srgbClr val="577143"/>
                </a:solidFill>
                <a:latin typeface="Calibri" pitchFamily="34" charset="0"/>
              </a:rPr>
              <a:t>therm</a:t>
            </a:r>
            <a: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  <a:t>. Grundwassernutzung</a:t>
            </a:r>
            <a:endParaRPr lang="de-DE" sz="1600" b="1" dirty="0">
              <a:solidFill>
                <a:srgbClr val="577143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endParaRPr lang="de-DE" sz="800" b="1" dirty="0" smtClean="0">
              <a:solidFill>
                <a:srgbClr val="577143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  <a:t>Effizienter Energiehaushalt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durch</a:t>
            </a:r>
          </a:p>
          <a:p>
            <a:pPr>
              <a:spcAft>
                <a:spcPts val="0"/>
              </a:spcAft>
            </a:pP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Wärmedämmung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&amp; Luftdichtheit</a:t>
            </a:r>
          </a:p>
        </p:txBody>
      </p:sp>
      <p:sp>
        <p:nvSpPr>
          <p:cNvPr id="37" name="Abgerundete rechteckige Legende 36"/>
          <p:cNvSpPr/>
          <p:nvPr/>
        </p:nvSpPr>
        <p:spPr bwMode="auto">
          <a:xfrm flipH="1">
            <a:off x="3944888" y="3912648"/>
            <a:ext cx="2658384" cy="1841378"/>
          </a:xfrm>
          <a:prstGeom prst="wedgeRoundRectCallout">
            <a:avLst>
              <a:gd name="adj1" fmla="val -60067"/>
              <a:gd name="adj2" fmla="val 36653"/>
              <a:gd name="adj3" fmla="val 16667"/>
            </a:avLst>
          </a:prstGeom>
          <a:solidFill>
            <a:schemeClr val="bg1"/>
          </a:solidFill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3956039" y="3935097"/>
            <a:ext cx="4953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solidFill>
                  <a:srgbClr val="577143"/>
                </a:solidFill>
                <a:latin typeface="Calibri" pitchFamily="34" charset="0"/>
              </a:rPr>
              <a:t>Optimierung der </a:t>
            </a:r>
            <a: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  <a:t/>
            </a:r>
            <a:b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</a:br>
            <a: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  <a:t>logistischen Prozesse </a:t>
            </a:r>
            <a:r>
              <a:rPr lang="de-DE" sz="1600" b="1" dirty="0" smtClean="0">
                <a:latin typeface="Calibri" pitchFamily="34" charset="0"/>
              </a:rPr>
              <a:t/>
            </a:r>
            <a:br>
              <a:rPr lang="de-DE" sz="1600" b="1" dirty="0" smtClean="0">
                <a:latin typeface="Calibri" pitchFamily="34" charset="0"/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kürzere Fahrwege &amp;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Funkabw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de-DE" sz="800" b="1" dirty="0" smtClean="0">
              <a:solidFill>
                <a:srgbClr val="577143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  <a:t>Inspirierende </a:t>
            </a:r>
            <a:r>
              <a:rPr lang="de-DE" sz="1600" b="1" dirty="0">
                <a:solidFill>
                  <a:srgbClr val="577143"/>
                </a:solidFill>
                <a:latin typeface="Calibri" pitchFamily="34" charset="0"/>
              </a:rPr>
              <a:t>Innengestaltung </a:t>
            </a:r>
            <a: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  <a:t/>
            </a:r>
            <a:b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</a:br>
            <a:endParaRPr lang="de-DE" sz="800" b="1" dirty="0" smtClean="0">
              <a:solidFill>
                <a:srgbClr val="577143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  <a:t>Doppelnutzung</a:t>
            </a:r>
            <a:r>
              <a:rPr lang="de-DE" sz="1600" b="1" dirty="0">
                <a:latin typeface="Calibri" pitchFamily="34" charset="0"/>
              </a:rPr>
              <a:t/>
            </a:r>
            <a:br>
              <a:rPr lang="de-DE" sz="1600" b="1" dirty="0">
                <a:latin typeface="Calibri" pitchFamily="34" charset="0"/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Frühschicht - Spätschicht</a:t>
            </a:r>
          </a:p>
          <a:p>
            <a:pPr>
              <a:spcBef>
                <a:spcPts val="600"/>
              </a:spcBef>
            </a:pP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9" name="Abgerundete rechteckige Legende 38"/>
          <p:cNvSpPr/>
          <p:nvPr/>
        </p:nvSpPr>
        <p:spPr bwMode="auto">
          <a:xfrm flipH="1">
            <a:off x="5445774" y="5921300"/>
            <a:ext cx="2004401" cy="694540"/>
          </a:xfrm>
          <a:prstGeom prst="wedgeRoundRectCallout">
            <a:avLst>
              <a:gd name="adj1" fmla="val -56986"/>
              <a:gd name="adj2" fmla="val -52269"/>
              <a:gd name="adj3" fmla="val 16667"/>
            </a:avLst>
          </a:prstGeom>
          <a:solidFill>
            <a:schemeClr val="bg1"/>
          </a:solidFill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552" y="3559340"/>
            <a:ext cx="3333375" cy="331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bgerundete rechteckige Legende 31"/>
          <p:cNvSpPr/>
          <p:nvPr/>
        </p:nvSpPr>
        <p:spPr bwMode="auto">
          <a:xfrm flipH="1">
            <a:off x="1944431" y="2492896"/>
            <a:ext cx="1856440" cy="694710"/>
          </a:xfrm>
          <a:prstGeom prst="wedgeRoundRectCallout">
            <a:avLst>
              <a:gd name="adj1" fmla="val 44515"/>
              <a:gd name="adj2" fmla="val 95732"/>
              <a:gd name="adj3" fmla="val 16667"/>
            </a:avLst>
          </a:prstGeom>
          <a:solidFill>
            <a:schemeClr val="bg1"/>
          </a:solidFill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944433" y="2675467"/>
            <a:ext cx="1928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Errichtungskosten?</a:t>
            </a:r>
            <a:endParaRPr lang="de-DE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2" name="Abgerundete rechteckige Legende 51"/>
          <p:cNvSpPr/>
          <p:nvPr/>
        </p:nvSpPr>
        <p:spPr bwMode="auto">
          <a:xfrm>
            <a:off x="248783" y="2827562"/>
            <a:ext cx="1610197" cy="632459"/>
          </a:xfrm>
          <a:prstGeom prst="wedgeRoundRectCallout">
            <a:avLst>
              <a:gd name="adj1" fmla="val 40426"/>
              <a:gd name="adj2" fmla="val 129220"/>
              <a:gd name="adj3" fmla="val 16667"/>
            </a:avLst>
          </a:prstGeom>
          <a:solidFill>
            <a:schemeClr val="bg1"/>
          </a:solidFill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-87560" y="2974333"/>
            <a:ext cx="2284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Betriebskosten?</a:t>
            </a:r>
            <a:endParaRPr lang="de-DE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6" name="Abgerundete rechteckige Legende 55"/>
          <p:cNvSpPr/>
          <p:nvPr/>
        </p:nvSpPr>
        <p:spPr bwMode="auto">
          <a:xfrm flipH="1">
            <a:off x="2320489" y="4150486"/>
            <a:ext cx="1552391" cy="792088"/>
          </a:xfrm>
          <a:prstGeom prst="wedgeRoundRectCallout">
            <a:avLst>
              <a:gd name="adj1" fmla="val 44597"/>
              <a:gd name="adj2" fmla="val 75945"/>
              <a:gd name="adj3" fmla="val 16667"/>
            </a:avLst>
          </a:prstGeom>
          <a:solidFill>
            <a:schemeClr val="bg1"/>
          </a:solidFill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2320489" y="4386590"/>
            <a:ext cx="1654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Life Cycle </a:t>
            </a:r>
            <a:r>
              <a:rPr lang="de-DE" sz="1600" b="1" dirty="0" err="1" smtClean="0">
                <a:solidFill>
                  <a:srgbClr val="C00000"/>
                </a:solidFill>
                <a:latin typeface="Calibri" pitchFamily="34" charset="0"/>
              </a:rPr>
              <a:t>Costs</a:t>
            </a:r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de-DE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0" name="Abgerundete rechteckige Legende 59"/>
          <p:cNvSpPr/>
          <p:nvPr/>
        </p:nvSpPr>
        <p:spPr bwMode="auto">
          <a:xfrm flipH="1">
            <a:off x="2482628" y="5935262"/>
            <a:ext cx="1750292" cy="792088"/>
          </a:xfrm>
          <a:prstGeom prst="wedgeRoundRectCallout">
            <a:avLst>
              <a:gd name="adj1" fmla="val 34719"/>
              <a:gd name="adj2" fmla="val -69201"/>
              <a:gd name="adj3" fmla="val 16667"/>
            </a:avLst>
          </a:prstGeom>
          <a:solidFill>
            <a:schemeClr val="bg1"/>
          </a:solidFill>
          <a:ln w="222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2329550" y="6162029"/>
            <a:ext cx="2056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C00000"/>
                </a:solidFill>
                <a:latin typeface="Calibri" pitchFamily="34" charset="0"/>
              </a:rPr>
              <a:t>Energiekennzahlen?</a:t>
            </a:r>
            <a:endParaRPr lang="de-DE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451144" y="5932850"/>
            <a:ext cx="2304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577143"/>
                </a:solidFill>
                <a:latin typeface="Calibri" pitchFamily="34" charset="0"/>
              </a:rPr>
              <a:t>Nullenergie Lagerhalle</a:t>
            </a:r>
          </a:p>
          <a:p>
            <a:r>
              <a:rPr lang="de-DE" sz="1600" b="1" dirty="0">
                <a:solidFill>
                  <a:srgbClr val="577143"/>
                </a:solidFill>
                <a:latin typeface="Calibri" pitchFamily="34" charset="0"/>
              </a:rPr>
              <a:t>100 % </a:t>
            </a:r>
            <a:r>
              <a:rPr lang="de-DE" sz="1600" b="1" dirty="0" smtClean="0">
                <a:solidFill>
                  <a:srgbClr val="577143"/>
                </a:solidFill>
                <a:latin typeface="Calibri" pitchFamily="34" charset="0"/>
              </a:rPr>
              <a:t>Passivhaus</a:t>
            </a:r>
            <a:endParaRPr lang="de-DE" sz="1600" b="1" dirty="0">
              <a:solidFill>
                <a:srgbClr val="57714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9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 smtClean="0">
                <a:latin typeface="Calibri" pitchFamily="34" charset="0"/>
              </a:rPr>
              <a:t>Ansatzpunkt 1: Prozess-Effizienz</a:t>
            </a:r>
            <a:br>
              <a:rPr lang="de-DE" dirty="0" smtClean="0">
                <a:latin typeface="Calibri" pitchFamily="34" charset="0"/>
              </a:rPr>
            </a:br>
            <a:r>
              <a:rPr 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Logistik im Green Blue </a:t>
            </a:r>
            <a:r>
              <a:rPr lang="de-DE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Building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906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bgerundete rechteckige Legende 6"/>
          <p:cNvSpPr/>
          <p:nvPr/>
        </p:nvSpPr>
        <p:spPr bwMode="auto">
          <a:xfrm flipH="1">
            <a:off x="4953000" y="4149080"/>
            <a:ext cx="2808858" cy="689198"/>
          </a:xfrm>
          <a:prstGeom prst="wedgeRoundRectCallout">
            <a:avLst>
              <a:gd name="adj1" fmla="val -42456"/>
              <a:gd name="adj2" fmla="val 174751"/>
              <a:gd name="adj3" fmla="val 16667"/>
            </a:avLst>
          </a:prstGeom>
          <a:solidFill>
            <a:schemeClr val="bg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 anchorCtr="0"/>
          <a:lstStyle/>
          <a:p>
            <a:pPr algn="ctr" defTabSz="946150"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Kurze Fahrwege Rampe - Regal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Abgerundete rechteckige Legende 7"/>
          <p:cNvSpPr/>
          <p:nvPr/>
        </p:nvSpPr>
        <p:spPr bwMode="auto">
          <a:xfrm flipH="1">
            <a:off x="632520" y="1556792"/>
            <a:ext cx="2808858" cy="689198"/>
          </a:xfrm>
          <a:prstGeom prst="wedgeRoundRectCallout">
            <a:avLst>
              <a:gd name="adj1" fmla="val -60269"/>
              <a:gd name="adj2" fmla="val -133157"/>
              <a:gd name="adj3" fmla="val 16667"/>
            </a:avLst>
          </a:prstGeom>
          <a:solidFill>
            <a:schemeClr val="bg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 anchorCtr="0"/>
          <a:lstStyle/>
          <a:p>
            <a:pPr algn="ctr" defTabSz="946150"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Maximale Ausnutzung</a:t>
            </a:r>
          </a:p>
          <a:p>
            <a:pPr algn="ctr" defTabSz="946150"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der Hallenhöhe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Abgerundete rechteckige Legende 8"/>
          <p:cNvSpPr/>
          <p:nvPr/>
        </p:nvSpPr>
        <p:spPr bwMode="auto">
          <a:xfrm flipH="1">
            <a:off x="5025008" y="1884384"/>
            <a:ext cx="2448272" cy="752527"/>
          </a:xfrm>
          <a:prstGeom prst="wedgeRoundRectCallout">
            <a:avLst>
              <a:gd name="adj1" fmla="val 76704"/>
              <a:gd name="adj2" fmla="val 60850"/>
              <a:gd name="adj3" fmla="val 16667"/>
            </a:avLst>
          </a:prstGeom>
          <a:solidFill>
            <a:schemeClr val="bg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 anchorCtr="0"/>
          <a:lstStyle/>
          <a:p>
            <a:pPr algn="ctr" defTabSz="946150"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Optimale Rasterung</a:t>
            </a:r>
          </a:p>
          <a:p>
            <a:pPr algn="ctr" defTabSz="946150"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der </a:t>
            </a:r>
            <a:r>
              <a:rPr lang="de-DE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Palettenstellplatzhöhen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Abgerundete rechteckige Legende 9"/>
          <p:cNvSpPr/>
          <p:nvPr/>
        </p:nvSpPr>
        <p:spPr bwMode="auto">
          <a:xfrm flipH="1">
            <a:off x="7113239" y="2852936"/>
            <a:ext cx="2205447" cy="689198"/>
          </a:xfrm>
          <a:prstGeom prst="wedgeRoundRectCallout">
            <a:avLst>
              <a:gd name="adj1" fmla="val -38156"/>
              <a:gd name="adj2" fmla="val -154436"/>
              <a:gd name="adj3" fmla="val 16667"/>
            </a:avLst>
          </a:prstGeom>
          <a:solidFill>
            <a:schemeClr val="bg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 anchorCtr="0"/>
          <a:lstStyle/>
          <a:p>
            <a:pPr algn="ctr" defTabSz="946150"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Zwischenebene für</a:t>
            </a:r>
          </a:p>
          <a:p>
            <a:pPr algn="ctr" defTabSz="946150"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Co-Packing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Abgerundete rechteckige Legende 10"/>
          <p:cNvSpPr/>
          <p:nvPr/>
        </p:nvSpPr>
        <p:spPr bwMode="auto">
          <a:xfrm flipH="1">
            <a:off x="344488" y="3869220"/>
            <a:ext cx="2808858" cy="689198"/>
          </a:xfrm>
          <a:prstGeom prst="wedgeRoundRectCallout">
            <a:avLst>
              <a:gd name="adj1" fmla="val 37308"/>
              <a:gd name="adj2" fmla="val 147587"/>
              <a:gd name="adj3" fmla="val 16667"/>
            </a:avLst>
          </a:prstGeom>
          <a:solidFill>
            <a:schemeClr val="bg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 anchorCtr="0"/>
          <a:lstStyle/>
          <a:p>
            <a:pPr algn="ctr" defTabSz="946150">
              <a:defRPr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Angepasste Gangbreiten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2247952-3523-42b3-b1ef-826032c5536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9114" y="4437113"/>
            <a:ext cx="4592960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itchFamily="34" charset="0"/>
              </a:rPr>
              <a:t>Ansatzpunkt 2: Energie-Effizienz</a:t>
            </a:r>
            <a:br>
              <a:rPr lang="de-DE" dirty="0" smtClean="0">
                <a:latin typeface="Calibri" pitchFamily="34" charset="0"/>
              </a:rPr>
            </a:b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Logistik im Green Blue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Building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987495" y="1156636"/>
            <a:ext cx="5190139" cy="4436637"/>
          </a:xfrm>
        </p:spPr>
        <p:txBody>
          <a:bodyPr/>
          <a:lstStyle/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Gesamtstrom zu 100% aus regenerativen Quellen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de-DE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Strombedarf für Heizen &amp; Kühlen zur Gänze aus Eigenproduktion</a:t>
            </a:r>
          </a:p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Maximale CO</a:t>
            </a:r>
            <a:r>
              <a:rPr lang="de-DE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2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-Effizienz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de-DE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inkl. Einsatz von CO2-armen Beton in der Bauphase</a:t>
            </a:r>
          </a:p>
          <a:p>
            <a:pPr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Minimale Betriebskosten auf Passivhaus-Niveau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de-DE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Energiekennzahl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: </a:t>
            </a:r>
            <a:r>
              <a:rPr lang="de-DE" sz="1600" dirty="0">
                <a:solidFill>
                  <a:srgbClr val="C00000"/>
                </a:solidFill>
                <a:latin typeface="Calibri" pitchFamily="34" charset="0"/>
              </a:rPr>
              <a:t>10,3 kWh/m² </a:t>
            </a:r>
            <a:r>
              <a:rPr lang="de-DE" sz="1600" dirty="0" smtClean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  <a:p>
            <a:pPr>
              <a:spcBef>
                <a:spcPts val="1200"/>
              </a:spcBef>
            </a:pP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" y="836712"/>
            <a:ext cx="4442967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cap="flat" cmpd="sng">
                <a:solidFill>
                  <a:srgbClr val="80808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 bwMode="auto">
          <a:xfrm>
            <a:off x="0" y="836712"/>
            <a:ext cx="9906000" cy="0"/>
          </a:xfrm>
          <a:prstGeom prst="line">
            <a:avLst/>
          </a:prstGeom>
          <a:noFill/>
          <a:ln w="22225" cap="flat" cmpd="sng" algn="ctr">
            <a:gradFill flip="none" rotWithShape="1">
              <a:gsLst>
                <a:gs pos="0">
                  <a:srgbClr val="24B7C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659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:\Users\seitzst1\Desktop\Werbetafel Vers.15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56" y="896088"/>
            <a:ext cx="9849916" cy="60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17842" y="0"/>
            <a:ext cx="9688159" cy="836712"/>
          </a:xfrm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Europäisches Leuchtturmprojekt</a:t>
            </a:r>
            <a:br>
              <a:rPr lang="de-DE" dirty="0" smtClean="0">
                <a:latin typeface="Calibri" pitchFamily="34" charset="0"/>
              </a:rPr>
            </a:b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Logistik im Green Blue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Building</a:t>
            </a:r>
            <a:endParaRPr lang="de-DE" sz="1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306</Words>
  <Application>Microsoft Macintosh PowerPoint</Application>
  <PresentationFormat>A4-Papier (210x297 mm)</PresentationFormat>
  <Paragraphs>114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Profil</vt:lpstr>
      <vt:lpstr>PowerPoint-Präsentation</vt:lpstr>
      <vt:lpstr>Multimodaler Logistikpark Schachinger Hörsching</vt:lpstr>
      <vt:lpstr>Realität im Gewerbebau</vt:lpstr>
      <vt:lpstr>Realität in der Lagerarbeit</vt:lpstr>
      <vt:lpstr>PowerPoint-Präsentation</vt:lpstr>
      <vt:lpstr>Maßgebliche Kosteneinflussfaktoren Wie rechnet sich das?</vt:lpstr>
      <vt:lpstr>Ansatzpunkt 1: Prozess-Effizienz Logistik im Green Blue Building</vt:lpstr>
      <vt:lpstr>Ansatzpunkt 2: Energie-Effizienz Logistik im Green Blue Building</vt:lpstr>
      <vt:lpstr>Europäisches Leuchtturmprojekt Logistik im Green Blue Building</vt:lpstr>
      <vt:lpstr>PowerPoint-Präsentation</vt:lpstr>
      <vt:lpstr>Der Mensch in nachhaltiger Logistik Arbeiten im Einklang – künstlerischer Wettbewerb</vt:lpstr>
      <vt:lpstr>PowerPoint-Präsentation</vt:lpstr>
      <vt:lpstr>Facts &amp; Figures Leuchtturm – LT1</vt:lpstr>
      <vt:lpstr>Facts &amp; Figures Leuchtturm – LT1</vt:lpstr>
      <vt:lpstr>Auszug Pressemitteilungen mehr auf: www.schachinger.com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Kontraktlogistiktag</dc:title>
  <dc:creator>Stefanie Seitz</dc:creator>
  <cp:lastModifiedBy>Karl-Heinz Schaurhofer</cp:lastModifiedBy>
  <cp:revision>2690</cp:revision>
  <cp:lastPrinted>2014-06-24T08:30:52Z</cp:lastPrinted>
  <dcterms:created xsi:type="dcterms:W3CDTF">2002-06-27T07:04:31Z</dcterms:created>
  <dcterms:modified xsi:type="dcterms:W3CDTF">2014-10-27T08:48:52Z</dcterms:modified>
</cp:coreProperties>
</file>