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69" r:id="rId2"/>
  </p:sldIdLst>
  <p:sldSz cx="9144000" cy="6858000" type="screen4x3"/>
  <p:notesSz cx="7099300" cy="10234613"/>
  <p:defaultTextStyle>
    <a:defPPr>
      <a:defRPr lang="de-DE"/>
    </a:defPPr>
    <a:lvl1pPr algn="r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r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r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r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r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333333"/>
    <a:srgbClr val="4D4D4D"/>
    <a:srgbClr val="5F5F5F"/>
    <a:srgbClr val="EAEAEA"/>
    <a:srgbClr val="C40004"/>
    <a:srgbClr val="D0211F"/>
    <a:srgbClr val="E2E3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32787"/>
    <p:restoredTop sz="90929"/>
  </p:normalViewPr>
  <p:slideViewPr>
    <p:cSldViewPr>
      <p:cViewPr varScale="1">
        <p:scale>
          <a:sx n="113" d="100"/>
          <a:sy n="113" d="100"/>
        </p:scale>
        <p:origin x="-2268" y="-108"/>
      </p:cViewPr>
      <p:guideLst>
        <p:guide orient="horz" pos="1104"/>
        <p:guide pos="11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75" d="100"/>
          <a:sy n="75" d="100"/>
        </p:scale>
        <p:origin x="-4074" y="-210"/>
      </p:cViewPr>
      <p:guideLst>
        <p:guide orient="horz" pos="3223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429" tIns="47714" rIns="95429" bIns="47714" numCol="1" anchor="t" anchorCtr="0" compatLnSpc="1">
            <a:prstTxWarp prst="textNoShape">
              <a:avLst/>
            </a:prstTxWarp>
          </a:bodyPr>
          <a:lstStyle>
            <a:lvl1pPr algn="l" defTabSz="954010">
              <a:defRPr sz="1300">
                <a:latin typeface="Times New Roman" charset="0"/>
              </a:defRPr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726" y="1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429" tIns="47714" rIns="95429" bIns="47714" numCol="1" anchor="t" anchorCtr="0" compatLnSpc="1">
            <a:prstTxWarp prst="textNoShape">
              <a:avLst/>
            </a:prstTxWarp>
          </a:bodyPr>
          <a:lstStyle>
            <a:lvl1pPr defTabSz="954010">
              <a:defRPr sz="1300">
                <a:latin typeface="Times New Roman" charset="0"/>
              </a:defRPr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553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3439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429" tIns="47714" rIns="95429" bIns="47714" numCol="1" anchor="b" anchorCtr="0" compatLnSpc="1">
            <a:prstTxWarp prst="textNoShape">
              <a:avLst/>
            </a:prstTxWarp>
          </a:bodyPr>
          <a:lstStyle>
            <a:lvl1pPr algn="l" defTabSz="954010">
              <a:defRPr sz="1300">
                <a:latin typeface="Times New Roman" charset="0"/>
              </a:defRPr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553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726" y="9723439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429" tIns="47714" rIns="95429" bIns="47714" numCol="1" anchor="b" anchorCtr="0" compatLnSpc="1">
            <a:prstTxWarp prst="textNoShape">
              <a:avLst/>
            </a:prstTxWarp>
          </a:bodyPr>
          <a:lstStyle>
            <a:lvl1pPr defTabSz="954010">
              <a:defRPr sz="1300">
                <a:latin typeface="Times New Roman" charset="0"/>
              </a:defRPr>
            </a:lvl1pPr>
          </a:lstStyle>
          <a:p>
            <a:pPr>
              <a:defRPr/>
            </a:pPr>
            <a:fld id="{933F50E1-54F7-4F67-A799-26532D001B40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11379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429" tIns="47714" rIns="95429" bIns="47714" numCol="1" anchor="t" anchorCtr="0" compatLnSpc="1">
            <a:prstTxWarp prst="textNoShape">
              <a:avLst/>
            </a:prstTxWarp>
          </a:bodyPr>
          <a:lstStyle>
            <a:lvl1pPr algn="l" defTabSz="954010">
              <a:defRPr sz="1300">
                <a:latin typeface="Times New Roman" charset="0"/>
              </a:defRPr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726" y="1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429" tIns="47714" rIns="95429" bIns="47714" numCol="1" anchor="t" anchorCtr="0" compatLnSpc="1">
            <a:prstTxWarp prst="textNoShape">
              <a:avLst/>
            </a:prstTxWarp>
          </a:bodyPr>
          <a:lstStyle>
            <a:lvl1pPr defTabSz="954010">
              <a:defRPr sz="1300">
                <a:latin typeface="Times New Roman" charset="0"/>
              </a:defRPr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6151" y="4860925"/>
            <a:ext cx="5207000" cy="4605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429" tIns="47714" rIns="95429" bIns="4771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Klicken Sie, um die Formate des Vorlagentextes zu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3439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429" tIns="47714" rIns="95429" bIns="47714" numCol="1" anchor="b" anchorCtr="0" compatLnSpc="1">
            <a:prstTxWarp prst="textNoShape">
              <a:avLst/>
            </a:prstTxWarp>
          </a:bodyPr>
          <a:lstStyle>
            <a:lvl1pPr algn="l" defTabSz="954010">
              <a:defRPr sz="1300">
                <a:latin typeface="Times New Roman" charset="0"/>
              </a:defRPr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726" y="9723439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429" tIns="47714" rIns="95429" bIns="47714" numCol="1" anchor="b" anchorCtr="0" compatLnSpc="1">
            <a:prstTxWarp prst="textNoShape">
              <a:avLst/>
            </a:prstTxWarp>
          </a:bodyPr>
          <a:lstStyle>
            <a:lvl1pPr defTabSz="954010">
              <a:defRPr sz="1300">
                <a:latin typeface="Times New Roman" charset="0"/>
              </a:defRPr>
            </a:lvl1pPr>
          </a:lstStyle>
          <a:p>
            <a:pPr>
              <a:defRPr/>
            </a:pPr>
            <a:fld id="{2B44E41E-62B1-40FB-94AF-C95AEC88DD0B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3221918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4010"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42889" indent="-285727" defTabSz="954010"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42907" indent="-228581" defTabSz="954010"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600070" indent="-228581" defTabSz="954010"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57233" indent="-228581" defTabSz="954010"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514396" indent="-228581" algn="r" defTabSz="95401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71559" indent="-228581" algn="r" defTabSz="95401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428721" indent="-228581" algn="r" defTabSz="95401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85884" indent="-228581" algn="r" defTabSz="95401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0A1BDFFF-295F-4671-899F-27927D7EAD72}" type="slidenum">
              <a:rPr lang="de-DE" sz="1300">
                <a:latin typeface="Times New Roman" pitchFamily="18" charset="0"/>
              </a:rPr>
              <a:pPr/>
              <a:t>1</a:t>
            </a:fld>
            <a:endParaRPr lang="de-DE" sz="1300" dirty="0">
              <a:latin typeface="Times New Roman" pitchFamily="18" charset="0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de-DE" dirty="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3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/>
              <a:t>Datei, Kurzzeichen, Stand: </a:t>
            </a:r>
            <a:fld id="{FEC284CF-C13F-48AC-BB4C-846FA614D471}" type="datetime1">
              <a:rPr lang="de-DE"/>
              <a:pPr>
                <a:defRPr/>
              </a:pPr>
              <a:t>25.03.2015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299924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3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/>
              <a:t>Datei, Kurzzeichen, Stand: </a:t>
            </a:r>
            <a:fld id="{FEC284CF-C13F-48AC-BB4C-846FA614D471}" type="datetime1">
              <a:rPr lang="de-DE"/>
              <a:pPr>
                <a:defRPr/>
              </a:pPr>
              <a:t>25.03.2015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923938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/>
              <a:t>Datei, Kurzzeichen, Stand: </a:t>
            </a:r>
            <a:fld id="{FEC284CF-C13F-48AC-BB4C-846FA614D471}" type="datetime1">
              <a:rPr lang="de-DE"/>
              <a:pPr>
                <a:defRPr/>
              </a:pPr>
              <a:t>25.03.2015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710365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3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/>
              <a:t>Datei, Kurzzeichen, Stand: </a:t>
            </a:r>
            <a:fld id="{FEC284CF-C13F-48AC-BB4C-846FA614D471}" type="datetime1">
              <a:rPr lang="de-DE"/>
              <a:pPr>
                <a:defRPr/>
              </a:pPr>
              <a:t>25.03.2015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9588627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dirty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3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/>
              <a:t>Datei, Kurzzeichen, Stand: </a:t>
            </a:r>
            <a:fld id="{FEC284CF-C13F-48AC-BB4C-846FA614D471}" type="datetime1">
              <a:rPr lang="de-DE"/>
              <a:pPr>
                <a:defRPr/>
              </a:pPr>
              <a:t>25.03.2015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763740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3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/>
              <a:t>Datei, Kurzzeichen, Stand: </a:t>
            </a:r>
            <a:fld id="{FEC284CF-C13F-48AC-BB4C-846FA614D471}" type="datetime1">
              <a:rPr lang="de-DE"/>
              <a:pPr>
                <a:defRPr/>
              </a:pPr>
              <a:t>25.03.2015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714177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7037388" y="685800"/>
            <a:ext cx="1801812" cy="502920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1628775" y="685800"/>
            <a:ext cx="5256213" cy="5029200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3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/>
              <a:t>Datei, Kurzzeichen, Stand: </a:t>
            </a:r>
            <a:fld id="{FEC284CF-C13F-48AC-BB4C-846FA614D471}" type="datetime1">
              <a:rPr lang="de-DE"/>
              <a:pPr>
                <a:defRPr/>
              </a:pPr>
              <a:t>25.03.2015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698996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3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/>
              <a:t>Datei, Kurzzeichen, Stand: </a:t>
            </a:r>
            <a:fld id="{FEC284CF-C13F-48AC-BB4C-846FA614D471}" type="datetime1">
              <a:rPr lang="de-DE"/>
              <a:pPr>
                <a:defRPr/>
              </a:pPr>
              <a:t>25.03.2015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344358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6"/>
          <p:cNvSpPr>
            <a:spLocks noChangeArrowheads="1"/>
          </p:cNvSpPr>
          <p:nvPr/>
        </p:nvSpPr>
        <p:spPr bwMode="auto">
          <a:xfrm>
            <a:off x="0" y="1371600"/>
            <a:ext cx="1524000" cy="5486400"/>
          </a:xfrm>
          <a:prstGeom prst="rect">
            <a:avLst/>
          </a:prstGeom>
          <a:solidFill>
            <a:srgbClr val="E2E3E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 dirty="0"/>
          </a:p>
        </p:txBody>
      </p:sp>
      <p:sp>
        <p:nvSpPr>
          <p:cNvPr id="5" name="Rectangle 17"/>
          <p:cNvSpPr>
            <a:spLocks noChangeArrowheads="1"/>
          </p:cNvSpPr>
          <p:nvPr/>
        </p:nvSpPr>
        <p:spPr bwMode="auto">
          <a:xfrm>
            <a:off x="1524000" y="0"/>
            <a:ext cx="7620000" cy="1371600"/>
          </a:xfrm>
          <a:prstGeom prst="rect">
            <a:avLst/>
          </a:prstGeom>
          <a:solidFill>
            <a:srgbClr val="E2E3E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 dirty="0"/>
          </a:p>
        </p:txBody>
      </p:sp>
      <p:sp>
        <p:nvSpPr>
          <p:cNvPr id="6" name="Line 18"/>
          <p:cNvSpPr>
            <a:spLocks noChangeShapeType="1"/>
          </p:cNvSpPr>
          <p:nvPr/>
        </p:nvSpPr>
        <p:spPr bwMode="auto">
          <a:xfrm>
            <a:off x="0" y="1371600"/>
            <a:ext cx="9144000" cy="0"/>
          </a:xfrm>
          <a:prstGeom prst="line">
            <a:avLst/>
          </a:prstGeom>
          <a:noFill/>
          <a:ln w="19050">
            <a:solidFill>
              <a:srgbClr val="D0211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 dirty="0"/>
          </a:p>
        </p:txBody>
      </p:sp>
      <p:sp>
        <p:nvSpPr>
          <p:cNvPr id="7" name="Rectangle 19"/>
          <p:cNvSpPr>
            <a:spLocks noChangeArrowheads="1"/>
          </p:cNvSpPr>
          <p:nvPr/>
        </p:nvSpPr>
        <p:spPr bwMode="auto">
          <a:xfrm>
            <a:off x="1219200" y="1371600"/>
            <a:ext cx="304800" cy="688975"/>
          </a:xfrm>
          <a:prstGeom prst="rect">
            <a:avLst/>
          </a:prstGeom>
          <a:solidFill>
            <a:srgbClr val="D0211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 dirty="0"/>
          </a:p>
        </p:txBody>
      </p:sp>
      <p:sp>
        <p:nvSpPr>
          <p:cNvPr id="8" name="Line 35"/>
          <p:cNvSpPr>
            <a:spLocks noChangeShapeType="1"/>
          </p:cNvSpPr>
          <p:nvPr/>
        </p:nvSpPr>
        <p:spPr bwMode="auto">
          <a:xfrm>
            <a:off x="1524000" y="5715000"/>
            <a:ext cx="7620000" cy="0"/>
          </a:xfrm>
          <a:prstGeom prst="line">
            <a:avLst/>
          </a:prstGeom>
          <a:noFill/>
          <a:ln w="19050">
            <a:solidFill>
              <a:srgbClr val="C40004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 dirty="0"/>
          </a:p>
        </p:txBody>
      </p:sp>
      <p:sp>
        <p:nvSpPr>
          <p:cNvPr id="9" name="Line 13"/>
          <p:cNvSpPr>
            <a:spLocks noChangeShapeType="1"/>
          </p:cNvSpPr>
          <p:nvPr/>
        </p:nvSpPr>
        <p:spPr bwMode="auto">
          <a:xfrm>
            <a:off x="1524000" y="0"/>
            <a:ext cx="0" cy="6858000"/>
          </a:xfrm>
          <a:prstGeom prst="line">
            <a:avLst/>
          </a:prstGeom>
          <a:noFill/>
          <a:ln w="19050">
            <a:solidFill>
              <a:srgbClr val="D0211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 dirty="0"/>
          </a:p>
        </p:txBody>
      </p:sp>
      <p:pic>
        <p:nvPicPr>
          <p:cNvPr id="10" name="Picture 42" descr="c:\Dokumente und Einstellungen\moser-s\Desktop\cd-package-edition-01-2011\L_FISCHERIS3C_N_#SALL_#APP_#V1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3603" y="5872376"/>
            <a:ext cx="2514600" cy="688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70" name="Rectangle 26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1602893" y="116632"/>
            <a:ext cx="7285310" cy="1178768"/>
          </a:xfrm>
        </p:spPr>
        <p:txBody>
          <a:bodyPr/>
          <a:lstStyle>
            <a:lvl1pPr algn="l">
              <a:defRPr sz="2800"/>
            </a:lvl1pPr>
          </a:lstStyle>
          <a:p>
            <a:pPr lvl="0"/>
            <a:r>
              <a:rPr lang="de-DE" noProof="0" dirty="0" smtClean="0"/>
              <a:t>Einladung</a:t>
            </a:r>
          </a:p>
        </p:txBody>
      </p:sp>
      <p:pic>
        <p:nvPicPr>
          <p:cNvPr id="11" name="Picture 63" descr="D:\daten\Vorlagen\SCM.gif"/>
          <p:cNvPicPr/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910" y="225248"/>
            <a:ext cx="1058722" cy="654968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Rectangle 26"/>
          <p:cNvSpPr txBox="1">
            <a:spLocks noChangeArrowheads="1"/>
          </p:cNvSpPr>
          <p:nvPr userDrawn="1"/>
        </p:nvSpPr>
        <p:spPr bwMode="auto">
          <a:xfrm>
            <a:off x="-8390" y="845026"/>
            <a:ext cx="1532389" cy="5109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1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2"/>
                </a:solidFill>
                <a:latin typeface="Arial" charset="0"/>
              </a:defRPr>
            </a:lvl5pPr>
            <a:lvl6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2"/>
                </a:solidFill>
                <a:latin typeface="Arial" charset="0"/>
              </a:defRPr>
            </a:lvl6pPr>
            <a:lvl7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2"/>
                </a:solidFill>
                <a:latin typeface="Arial" charset="0"/>
              </a:defRPr>
            </a:lvl7pPr>
            <a:lvl8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2"/>
                </a:solidFill>
                <a:latin typeface="Arial" charset="0"/>
              </a:defRPr>
            </a:lvl8pPr>
            <a:lvl9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de-DE" sz="1100" b="1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"Tag der Logistik"-</a:t>
            </a:r>
          </a:p>
          <a:p>
            <a:r>
              <a:rPr lang="de-DE" sz="1100" b="0" kern="0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Logistik erleben…</a:t>
            </a:r>
            <a:endParaRPr lang="de-DE" sz="1100" b="0" kern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Rechteck 16"/>
          <p:cNvSpPr/>
          <p:nvPr userDrawn="1"/>
        </p:nvSpPr>
        <p:spPr>
          <a:xfrm>
            <a:off x="1602893" y="1373879"/>
            <a:ext cx="7283344" cy="53937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lnSpc>
                <a:spcPct val="150000"/>
              </a:lnSpc>
            </a:pPr>
            <a:r>
              <a:rPr lang="en-US" sz="1100" b="1" kern="1200" dirty="0" smtClean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+mn-cs"/>
              </a:rPr>
              <a:t>Am</a:t>
            </a:r>
            <a:r>
              <a:rPr lang="en-US" sz="1100" b="1" kern="1200" baseline="0" dirty="0" smtClean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+mn-cs"/>
              </a:rPr>
              <a:t> Tag der Logistik 2015 </a:t>
            </a:r>
            <a:r>
              <a:rPr lang="en-US" sz="1100" kern="1200" baseline="0" dirty="0" smtClean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+mn-cs"/>
              </a:rPr>
              <a:t>möchten wir Fachpublikum und Interessierten Einblicke in unsere Logistik und den damit verbundenen Herausforderungen geben. </a:t>
            </a:r>
          </a:p>
          <a:p>
            <a:pPr algn="l">
              <a:lnSpc>
                <a:spcPct val="150000"/>
              </a:lnSpc>
            </a:pPr>
            <a:r>
              <a:rPr lang="en-US" sz="1100" kern="1200" baseline="0" dirty="0" smtClean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+mn-cs"/>
              </a:rPr>
              <a:t>Unter dem Motto </a:t>
            </a:r>
            <a:r>
              <a:rPr lang="en-US" sz="1100" b="1" kern="1200" baseline="0" dirty="0" smtClean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+mn-cs"/>
              </a:rPr>
              <a:t>"Logistik erleben" </a:t>
            </a:r>
            <a:r>
              <a:rPr lang="en-US" sz="1100" kern="1200" baseline="0" dirty="0" smtClean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+mn-cs"/>
              </a:rPr>
              <a:t>lädt Sie die Unternehmensgruppe fischer herzlich zur diesjährigen Veranstaltung </a:t>
            </a:r>
            <a:r>
              <a:rPr lang="en-US" sz="1100" b="1" kern="1200" baseline="0" dirty="0" smtClean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+mn-cs"/>
              </a:rPr>
              <a:t>"nachhaltiges Arbeiten durch schlanke Prozesse" </a:t>
            </a:r>
            <a:r>
              <a:rPr lang="en-US" sz="1100" kern="1200" baseline="0" dirty="0" smtClean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+mn-cs"/>
              </a:rPr>
              <a:t>am </a:t>
            </a:r>
            <a:r>
              <a:rPr lang="en-US" sz="1100" b="1" kern="1200" baseline="0" dirty="0" smtClean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+mn-cs"/>
              </a:rPr>
              <a:t>16. April 2015 </a:t>
            </a:r>
            <a:r>
              <a:rPr lang="en-US" sz="1100" kern="1200" baseline="0" dirty="0" smtClean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+mn-cs"/>
              </a:rPr>
              <a:t>ein. </a:t>
            </a:r>
          </a:p>
          <a:p>
            <a:pPr algn="l">
              <a:lnSpc>
                <a:spcPct val="150000"/>
              </a:lnSpc>
            </a:pPr>
            <a:endParaRPr lang="en-US" sz="1100" kern="1200" dirty="0" smtClean="0">
              <a:solidFill>
                <a:schemeClr val="tx1"/>
              </a:solidFill>
              <a:effectLst/>
              <a:latin typeface="Arial" pitchFamily="34" charset="0"/>
              <a:ea typeface="+mn-ea"/>
              <a:cs typeface="+mn-cs"/>
            </a:endParaRPr>
          </a:p>
          <a:p>
            <a:pPr algn="l">
              <a:lnSpc>
                <a:spcPct val="150000"/>
              </a:lnSpc>
            </a:pPr>
            <a:r>
              <a:rPr lang="de-DE" sz="1100" b="1" kern="1200" dirty="0" smtClean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+mn-cs"/>
              </a:rPr>
              <a:t>AGENDA</a:t>
            </a:r>
          </a:p>
          <a:p>
            <a:pPr algn="l"/>
            <a:r>
              <a:rPr lang="de-DE" sz="1100" kern="1200" dirty="0" smtClean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+mn-cs"/>
              </a:rPr>
              <a:t> </a:t>
            </a:r>
          </a:p>
          <a:p>
            <a:pPr algn="l">
              <a:lnSpc>
                <a:spcPct val="150000"/>
              </a:lnSpc>
              <a:tabLst>
                <a:tab pos="1166813" algn="l"/>
              </a:tabLst>
            </a:pPr>
            <a:r>
              <a:rPr lang="de-DE" sz="1100" kern="1200" dirty="0" smtClean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+mn-cs"/>
              </a:rPr>
              <a:t>08:30 Uhr       	Begrüßung &amp; Unternehmenspräsentation</a:t>
            </a:r>
          </a:p>
          <a:p>
            <a:pPr algn="l">
              <a:lnSpc>
                <a:spcPct val="150000"/>
              </a:lnSpc>
              <a:tabLst>
                <a:tab pos="1166813" algn="l"/>
              </a:tabLst>
            </a:pPr>
            <a:r>
              <a:rPr lang="de-DE" sz="1100" kern="1200" dirty="0" smtClean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+mn-cs"/>
              </a:rPr>
              <a:t>09:15</a:t>
            </a:r>
            <a:r>
              <a:rPr lang="de-DE" sz="1100" kern="1200" baseline="0" dirty="0" smtClean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+mn-cs"/>
              </a:rPr>
              <a:t> </a:t>
            </a:r>
            <a:r>
              <a:rPr lang="de-DE" sz="1100" kern="1200" dirty="0" smtClean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+mn-cs"/>
              </a:rPr>
              <a:t>Uhr   	Personalentwicklung</a:t>
            </a:r>
            <a:r>
              <a:rPr lang="de-DE" sz="1100" kern="1200" baseline="0" dirty="0" smtClean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+mn-cs"/>
              </a:rPr>
              <a:t> in der Unternehmensgruppe fischer </a:t>
            </a:r>
          </a:p>
          <a:p>
            <a:pPr algn="l">
              <a:lnSpc>
                <a:spcPct val="150000"/>
              </a:lnSpc>
              <a:tabLst>
                <a:tab pos="1166813" algn="l"/>
              </a:tabLst>
            </a:pPr>
            <a:r>
              <a:rPr lang="de-DE" sz="1100" kern="1200" baseline="0" dirty="0" smtClean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+mn-cs"/>
              </a:rPr>
              <a:t>09:45 Uhr 	Vortrag "Order Management, Außenhandel &amp; Disposition"</a:t>
            </a:r>
          </a:p>
          <a:p>
            <a:pPr algn="l">
              <a:lnSpc>
                <a:spcPct val="150000"/>
              </a:lnSpc>
              <a:tabLst>
                <a:tab pos="1166813" algn="l"/>
              </a:tabLst>
            </a:pPr>
            <a:r>
              <a:rPr lang="de-DE" sz="1100" kern="1200" baseline="0" dirty="0" smtClean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+mn-cs"/>
              </a:rPr>
              <a:t>10:15 Uhr 	Kommunikations- und Kaffeepause </a:t>
            </a:r>
          </a:p>
          <a:p>
            <a:pPr algn="l">
              <a:lnSpc>
                <a:spcPct val="150000"/>
              </a:lnSpc>
              <a:tabLst>
                <a:tab pos="1166813" algn="l"/>
              </a:tabLst>
            </a:pPr>
            <a:r>
              <a:rPr lang="de-DE" sz="1100" kern="1200" baseline="0" dirty="0" smtClean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+mn-cs"/>
              </a:rPr>
              <a:t>10:30 Uhr	Workshop "Grundlagen des fischer ProzessSystems (fPS)" </a:t>
            </a:r>
          </a:p>
          <a:p>
            <a:pPr algn="l">
              <a:lnSpc>
                <a:spcPct val="150000"/>
              </a:lnSpc>
              <a:tabLst>
                <a:tab pos="1166813" algn="l"/>
              </a:tabLst>
            </a:pPr>
            <a:r>
              <a:rPr lang="de-DE" sz="1100" kern="1200" baseline="0" dirty="0" smtClean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+mn-cs"/>
              </a:rPr>
              <a:t>11:30 Uhr 	Schlanke Prozesse in der Produktionslogistik – fPS in der Kunststoffverarbeitung</a:t>
            </a:r>
            <a:endParaRPr lang="de-DE" sz="1100" kern="1200" dirty="0" smtClean="0">
              <a:solidFill>
                <a:schemeClr val="tx1"/>
              </a:solidFill>
              <a:effectLst/>
              <a:latin typeface="Arial" pitchFamily="34" charset="0"/>
              <a:ea typeface="+mn-ea"/>
              <a:cs typeface="+mn-cs"/>
            </a:endParaRPr>
          </a:p>
          <a:p>
            <a:pPr marL="0" marR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66813" algn="l"/>
              </a:tabLst>
              <a:defRPr/>
            </a:pPr>
            <a:r>
              <a:rPr lang="de-DE" sz="1100" kern="1200" baseline="0" dirty="0" smtClean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+mn-cs"/>
              </a:rPr>
              <a:t>12:30 Uhr	</a:t>
            </a:r>
            <a:r>
              <a:rPr lang="de-DE" sz="1100" kern="1200" dirty="0" smtClean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+mn-cs"/>
              </a:rPr>
              <a:t>Mittagessen im Betriebsrestaurant</a:t>
            </a:r>
          </a:p>
          <a:p>
            <a:pPr marL="0" marR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66813" algn="l"/>
              </a:tabLst>
              <a:defRPr/>
            </a:pPr>
            <a:r>
              <a:rPr lang="de-DE" sz="1100" kern="1200" baseline="0" dirty="0" smtClean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+mn-cs"/>
              </a:rPr>
              <a:t>13:00 Uhr	fischer ProzessSystem – Anwendungsbeispiele aus der Distributionslogistik mit Rundgang </a:t>
            </a:r>
          </a:p>
          <a:p>
            <a:pPr marL="0" marR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66813" algn="l"/>
              </a:tabLst>
              <a:defRPr/>
            </a:pPr>
            <a:r>
              <a:rPr lang="de-DE" sz="1100" kern="1200" baseline="0" dirty="0" smtClean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+mn-cs"/>
              </a:rPr>
              <a:t>	im fischer Global Distribution Center </a:t>
            </a:r>
          </a:p>
          <a:p>
            <a:pPr marL="0" marR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66813" algn="l"/>
              </a:tabLst>
              <a:defRPr/>
            </a:pPr>
            <a:r>
              <a:rPr lang="de-DE" sz="1100" kern="1200" baseline="0" dirty="0" smtClean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+mn-cs"/>
              </a:rPr>
              <a:t>14:15 Uhr	Feedback &amp; Verabschiedung </a:t>
            </a:r>
          </a:p>
          <a:p>
            <a:pPr marL="0" marR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66813" algn="l"/>
              </a:tabLst>
              <a:defRPr/>
            </a:pPr>
            <a:endParaRPr lang="de-DE" sz="1100" kern="1200" baseline="0" dirty="0" smtClean="0">
              <a:solidFill>
                <a:schemeClr val="tx1"/>
              </a:solidFill>
              <a:effectLst/>
              <a:latin typeface="Arial" pitchFamily="34" charset="0"/>
              <a:ea typeface="+mn-ea"/>
              <a:cs typeface="+mn-cs"/>
            </a:endParaRPr>
          </a:p>
          <a:p>
            <a:pPr lvl="1" algn="l">
              <a:lnSpc>
                <a:spcPct val="150000"/>
              </a:lnSpc>
              <a:tabLst>
                <a:tab pos="1166813" algn="l"/>
              </a:tabLst>
            </a:pPr>
            <a:endParaRPr lang="de-DE" sz="1100" kern="1200" dirty="0" smtClean="0">
              <a:solidFill>
                <a:schemeClr val="tx1"/>
              </a:solidFill>
              <a:effectLst/>
              <a:latin typeface="Arial" pitchFamily="34" charset="0"/>
              <a:ea typeface="+mn-ea"/>
              <a:cs typeface="+mn-cs"/>
            </a:endParaRPr>
          </a:p>
          <a:p>
            <a:pPr algn="l">
              <a:lnSpc>
                <a:spcPct val="150000"/>
              </a:lnSpc>
            </a:pPr>
            <a:r>
              <a:rPr lang="de-DE" sz="1100" b="1" kern="1200" dirty="0" smtClean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+mn-cs"/>
              </a:rPr>
              <a:t>Wir freuen uns sehr, Sie an diesem Tag begrüßen zu dürfen.</a:t>
            </a:r>
          </a:p>
          <a:p>
            <a:r>
              <a:rPr lang="de-DE" sz="1000" kern="1200" dirty="0" smtClean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+mn-cs"/>
              </a:rPr>
              <a:t> </a:t>
            </a:r>
          </a:p>
          <a:p>
            <a:r>
              <a:rPr lang="en-US" sz="1000" kern="1200" dirty="0" smtClean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+mn-cs"/>
              </a:rPr>
              <a:t> </a:t>
            </a:r>
            <a:endParaRPr lang="en-US" sz="1000" kern="1200" dirty="0">
              <a:solidFill>
                <a:schemeClr val="tx1"/>
              </a:solidFill>
              <a:effectLst/>
              <a:latin typeface="Arial" pitchFamily="34" charset="0"/>
              <a:ea typeface="+mn-ea"/>
              <a:cs typeface="+mn-cs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1154" y="225600"/>
            <a:ext cx="2795083" cy="6519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692942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3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/>
              <a:t>Datei, Kurzzeichen, Stand: </a:t>
            </a:r>
            <a:fld id="{FEC284CF-C13F-48AC-BB4C-846FA614D471}" type="datetime1">
              <a:rPr lang="de-DE"/>
              <a:pPr>
                <a:defRPr/>
              </a:pPr>
              <a:t>25.03.2015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155174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3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/>
              <a:t>Datei, Kurzzeichen, Stand: </a:t>
            </a:r>
            <a:fld id="{FEC284CF-C13F-48AC-BB4C-846FA614D471}" type="datetime1">
              <a:rPr lang="de-DE"/>
              <a:pPr>
                <a:defRPr/>
              </a:pPr>
              <a:t>25.03.2015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047090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3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/>
              <a:t>Datei, Kurzzeichen, Stand: </a:t>
            </a:r>
            <a:fld id="{FEC284CF-C13F-48AC-BB4C-846FA614D471}" type="datetime1">
              <a:rPr lang="de-DE"/>
              <a:pPr>
                <a:defRPr/>
              </a:pPr>
              <a:t>25.03.2015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42086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Rectangle 3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/>
              <a:t>Datei, Kurzzeichen, Stand: </a:t>
            </a:r>
            <a:fld id="{FEC284CF-C13F-48AC-BB4C-846FA614D471}" type="datetime1">
              <a:rPr lang="de-DE"/>
              <a:pPr>
                <a:defRPr/>
              </a:pPr>
              <a:t>25.03.2015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856770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628775" y="1600200"/>
            <a:ext cx="3262313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043488" y="1600200"/>
            <a:ext cx="3262312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3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/>
              <a:t>Datei, Kurzzeichen, Stand: </a:t>
            </a:r>
            <a:fld id="{FEC284CF-C13F-48AC-BB4C-846FA614D471}" type="datetime1">
              <a:rPr lang="de-DE"/>
              <a:pPr>
                <a:defRPr/>
              </a:pPr>
              <a:t>25.03.2015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091473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Rectangle 3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/>
              <a:t>Datei, Kurzzeichen, Stand: </a:t>
            </a:r>
            <a:fld id="{FEC284CF-C13F-48AC-BB4C-846FA614D471}" type="datetime1">
              <a:rPr lang="de-DE"/>
              <a:pPr>
                <a:defRPr/>
              </a:pPr>
              <a:t>25.03.2015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527125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3"/>
          <p:cNvSpPr>
            <a:spLocks noChangeArrowheads="1"/>
          </p:cNvSpPr>
          <p:nvPr/>
        </p:nvSpPr>
        <p:spPr bwMode="auto">
          <a:xfrm>
            <a:off x="1519238" y="0"/>
            <a:ext cx="5338762" cy="609600"/>
          </a:xfrm>
          <a:prstGeom prst="rect">
            <a:avLst/>
          </a:prstGeom>
          <a:solidFill>
            <a:srgbClr val="E2E3E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 dirty="0"/>
          </a:p>
        </p:txBody>
      </p:sp>
      <p:sp>
        <p:nvSpPr>
          <p:cNvPr id="102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1638300" y="685800"/>
            <a:ext cx="72009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Hier ggf. die detaillierte Themenüberschrift angeben</a:t>
            </a:r>
          </a:p>
        </p:txBody>
      </p:sp>
      <p:sp>
        <p:nvSpPr>
          <p:cNvPr id="1028" name="Rectangle 11"/>
          <p:cNvSpPr>
            <a:spLocks noChangeArrowheads="1"/>
          </p:cNvSpPr>
          <p:nvPr/>
        </p:nvSpPr>
        <p:spPr bwMode="auto">
          <a:xfrm>
            <a:off x="0" y="6477000"/>
            <a:ext cx="914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it-IT" dirty="0">
                <a:solidFill>
                  <a:srgbClr val="D0211F"/>
                </a:solidFill>
              </a:rPr>
              <a:t>&gt;</a:t>
            </a:r>
            <a:r>
              <a:rPr lang="it-IT" dirty="0">
                <a:solidFill>
                  <a:srgbClr val="FF3300"/>
                </a:solidFill>
              </a:rPr>
              <a:t> </a:t>
            </a:r>
            <a:r>
              <a:rPr lang="it-IT" dirty="0"/>
              <a:t>  </a:t>
            </a:r>
            <a:fld id="{C03B69C8-2B16-430D-BED8-FEC1840AA537}" type="slidenum">
              <a:rPr lang="it-IT"/>
              <a:pPr/>
              <a:t>‹Nr.›</a:t>
            </a:fld>
            <a:endParaRPr lang="it-IT" dirty="0">
              <a:solidFill>
                <a:srgbClr val="FF3300"/>
              </a:solidFill>
            </a:endParaRPr>
          </a:p>
        </p:txBody>
      </p:sp>
      <p:sp>
        <p:nvSpPr>
          <p:cNvPr id="1029" name="Rectangle 12"/>
          <p:cNvSpPr>
            <a:spLocks noChangeArrowheads="1"/>
          </p:cNvSpPr>
          <p:nvPr/>
        </p:nvSpPr>
        <p:spPr bwMode="auto">
          <a:xfrm>
            <a:off x="1524000" y="0"/>
            <a:ext cx="228600" cy="609600"/>
          </a:xfrm>
          <a:prstGeom prst="rect">
            <a:avLst/>
          </a:prstGeom>
          <a:solidFill>
            <a:srgbClr val="D0211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 dirty="0"/>
          </a:p>
        </p:txBody>
      </p:sp>
      <p:sp>
        <p:nvSpPr>
          <p:cNvPr id="1030" name="Line 14"/>
          <p:cNvSpPr>
            <a:spLocks noChangeShapeType="1"/>
          </p:cNvSpPr>
          <p:nvPr/>
        </p:nvSpPr>
        <p:spPr bwMode="auto">
          <a:xfrm>
            <a:off x="-4763" y="609600"/>
            <a:ext cx="9144001" cy="0"/>
          </a:xfrm>
          <a:prstGeom prst="line">
            <a:avLst/>
          </a:prstGeom>
          <a:noFill/>
          <a:ln w="19050">
            <a:solidFill>
              <a:srgbClr val="D0211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 dirty="0"/>
          </a:p>
        </p:txBody>
      </p:sp>
      <p:sp>
        <p:nvSpPr>
          <p:cNvPr id="1031" name="Line 15"/>
          <p:cNvSpPr>
            <a:spLocks noChangeShapeType="1"/>
          </p:cNvSpPr>
          <p:nvPr/>
        </p:nvSpPr>
        <p:spPr bwMode="auto">
          <a:xfrm>
            <a:off x="1524000" y="6477000"/>
            <a:ext cx="7615238" cy="0"/>
          </a:xfrm>
          <a:prstGeom prst="line">
            <a:avLst/>
          </a:prstGeom>
          <a:noFill/>
          <a:ln w="9525">
            <a:solidFill>
              <a:srgbClr val="D0211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 dirty="0"/>
          </a:p>
        </p:txBody>
      </p:sp>
      <p:sp>
        <p:nvSpPr>
          <p:cNvPr id="1032" name="Rectangle 18"/>
          <p:cNvSpPr>
            <a:spLocks noChangeArrowheads="1"/>
          </p:cNvSpPr>
          <p:nvPr/>
        </p:nvSpPr>
        <p:spPr bwMode="auto">
          <a:xfrm>
            <a:off x="1519238" y="6477000"/>
            <a:ext cx="228600" cy="381000"/>
          </a:xfrm>
          <a:prstGeom prst="rect">
            <a:avLst/>
          </a:prstGeom>
          <a:solidFill>
            <a:srgbClr val="D0211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 dirty="0"/>
          </a:p>
        </p:txBody>
      </p:sp>
      <p:sp>
        <p:nvSpPr>
          <p:cNvPr id="1033" name="Rectangle 2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628775" y="1600200"/>
            <a:ext cx="6677025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Hier den Text und die Aufzählungspunkte angeben</a:t>
            </a:r>
          </a:p>
          <a:p>
            <a:pPr lvl="1"/>
            <a:endParaRPr lang="it-IT" smtClean="0"/>
          </a:p>
        </p:txBody>
      </p:sp>
      <p:sp>
        <p:nvSpPr>
          <p:cNvPr id="1058" name="Rectangle 3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828800" y="6553200"/>
            <a:ext cx="6553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8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r>
              <a:rPr lang="de-DE" dirty="0"/>
              <a:t>Datei, Kurzzeichen, Stand: </a:t>
            </a:r>
            <a:fld id="{FEC284CF-C13F-48AC-BB4C-846FA614D471}" type="datetime1">
              <a:rPr lang="de-DE"/>
              <a:pPr>
                <a:defRPr/>
              </a:pPr>
              <a:t>25.03.2015</a:t>
            </a:fld>
            <a:endParaRPr lang="de-DE" dirty="0"/>
          </a:p>
        </p:txBody>
      </p:sp>
      <p:pic>
        <p:nvPicPr>
          <p:cNvPr id="1035" name="Picture 37" descr="c:\Dokumente und Einstellungen\moser-s\Desktop\cd-package-edition-01-2011\L_FISCHERIS3C_N_#SALL_#APP_#V1.png"/>
          <p:cNvPicPr>
            <a:picLocks noChangeAspect="1" noChangeArrowheads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75475" y="76200"/>
            <a:ext cx="1863725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71" r:id="rId3"/>
    <p:sldLayoutId id="2147483759" r:id="rId4"/>
    <p:sldLayoutId id="2147483760" r:id="rId5"/>
    <p:sldLayoutId id="2147483761" r:id="rId6"/>
    <p:sldLayoutId id="2147483762" r:id="rId7"/>
    <p:sldLayoutId id="2147483763" r:id="rId8"/>
    <p:sldLayoutId id="2147483764" r:id="rId9"/>
    <p:sldLayoutId id="2147483765" r:id="rId10"/>
    <p:sldLayoutId id="2147483766" r:id="rId11"/>
    <p:sldLayoutId id="2147483767" r:id="rId12"/>
    <p:sldLayoutId id="2147483768" r:id="rId13"/>
    <p:sldLayoutId id="2147483769" r:id="rId14"/>
    <p:sldLayoutId id="2147483770" r:id="rId15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lnSpc>
          <a:spcPct val="120000"/>
        </a:lnSpc>
        <a:spcBef>
          <a:spcPct val="85000"/>
        </a:spcBef>
        <a:spcAft>
          <a:spcPct val="0"/>
        </a:spcAft>
        <a:buClr>
          <a:srgbClr val="D0211F"/>
        </a:buClr>
        <a:buFont typeface="Wingdings" pitchFamily="2" charset="2"/>
        <a:buChar char="n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3pPr>
      <a:lvl4pPr marL="15621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9812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438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8956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3528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100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634687" y="0"/>
            <a:ext cx="7505700" cy="1295400"/>
          </a:xfrm>
        </p:spPr>
        <p:txBody>
          <a:bodyPr/>
          <a:lstStyle/>
          <a:p>
            <a:r>
              <a:rPr lang="de-DE" dirty="0" smtClean="0"/>
              <a:t>Einladung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andarddesign">
  <a:themeElements>
    <a:clrScheme name="Benutzerdefiniert 1">
      <a:dk1>
        <a:srgbClr val="000000"/>
      </a:dk1>
      <a:lt1>
        <a:srgbClr val="FFFFFF"/>
      </a:lt1>
      <a:dk2>
        <a:srgbClr val="000000"/>
      </a:dk2>
      <a:lt2>
        <a:srgbClr val="D8D8D8"/>
      </a:lt2>
      <a:accent1>
        <a:srgbClr val="FF0000"/>
      </a:accent1>
      <a:accent2>
        <a:srgbClr val="D8D8D8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</Words>
  <Application>Microsoft Office PowerPoint</Application>
  <PresentationFormat>Bildschirmpräsentation (4:3)</PresentationFormat>
  <Paragraphs>2</Paragraphs>
  <Slides>1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Standarddesign</vt:lpstr>
      <vt:lpstr>Einladung</vt:lpstr>
    </vt:vector>
  </TitlesOfParts>
  <Company>fischerwerke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Kein Folientitel</dc:title>
  <dc:creator>fischerwerke</dc:creator>
  <cp:lastModifiedBy>Sailer, Christine</cp:lastModifiedBy>
  <cp:revision>201</cp:revision>
  <cp:lastPrinted>2015-03-25T12:48:35Z</cp:lastPrinted>
  <dcterms:created xsi:type="dcterms:W3CDTF">2003-08-04T11:46:51Z</dcterms:created>
  <dcterms:modified xsi:type="dcterms:W3CDTF">2015-03-25T13:19:02Z</dcterms:modified>
  <cp:contentStatus>Endgültig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